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4"/>
    <p:sldMasterId id="2147483667" r:id="rId5"/>
  </p:sldMasterIdLst>
  <p:notesMasterIdLst>
    <p:notesMasterId r:id="rId8"/>
  </p:notesMasterIdLst>
  <p:handoutMasterIdLst>
    <p:handoutMasterId r:id="rId9"/>
  </p:handoutMasterIdLst>
  <p:sldIdLst>
    <p:sldId id="482" r:id="rId6"/>
    <p:sldId id="484" r:id="rId7"/>
  </p:sldIdLst>
  <p:sldSz cx="9906000" cy="6858000" type="A4"/>
  <p:notesSz cx="6858000" cy="9144000"/>
  <p:embeddedFontLst>
    <p:embeddedFont>
      <p:font typeface="ABeeZee" pitchFamily="2" charset="0"/>
      <p:regular r:id="rId10"/>
      <p:bold r:id="rId11"/>
      <p:italic r:id="rId12"/>
      <p:boldItalic r:id="rId13"/>
    </p:embeddedFont>
    <p:embeddedFont>
      <p:font typeface="ABeeZee" pitchFamily="2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Rubik" panose="020B0604020202020204" charset="-79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it Outline" id="{00570DD3-4014-4B52-9C97-67D6511FA846}">
          <p14:sldIdLst>
            <p14:sldId id="482"/>
            <p14:sldId id="4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7CCC5D-DC49-38E4-553A-289235DB0661}" name="Proofed" initials="PR" userId="Proofed" providerId="None"/>
  <p188:author id="{84FAD479-02D9-AE1D-96CE-0E81AC46F11F}" name="Faye Johnson" initials="FJ" userId="S::faye.johnson@unitedlearning.org.uk::d8615b50-3036-4b21-8316-81c27d61a7ed" providerId="AD"/>
  <p188:author id="{70DA739A-678B-5775-597A-1902209A38AD}" name="Alicia Shanks" initials="AS" userId="S::alicia.shanks@unitedlearning.org.uk::3c82d5bd-0894-471d-8f79-880187f0fd4b" providerId="AD"/>
  <p188:author id="{C833E4BA-E012-CD07-1FD3-0F30CCFF34BF}" name="Charlie Cutler" initials="CC" userId="S::Charlie.Cutler@unitedlearning.org.uk::c5b094de-3707-4aae-994d-70175e9a1467" providerId="AD"/>
  <p188:author id="{03A4D2E9-DD54-F7C5-AABA-2336BBFD0179}" name="Angela Yussuff" initials="AY" userId="S::Angela.Yussuff@unitedlearning.org.uk::9349b568-9b0c-4a07-942a-1f9b52f52208" providerId="AD"/>
  <p188:author id="{54157CEA-9325-4A82-8BCA-A8A6CAC7AC60}" name="Ben Littlewood" initials="BL" userId="S::ben.littlewood@unitedlearning.org.uk::c796a4ea-16ea-4f6d-8b50-c3972cf6645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ie Cutler" initials="CC" lastIdx="15" clrIdx="0">
    <p:extLst>
      <p:ext uri="{19B8F6BF-5375-455C-9EA6-DF929625EA0E}">
        <p15:presenceInfo xmlns:p15="http://schemas.microsoft.com/office/powerpoint/2012/main" userId="S::Charlie.Cutler@unitedlearning.org.uk::c5b094de-3707-4aae-994d-70175e9a14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9A"/>
    <a:srgbClr val="D55D5D"/>
    <a:srgbClr val="3B3838"/>
    <a:srgbClr val="FFFFFF"/>
    <a:srgbClr val="CAC4E2"/>
    <a:srgbClr val="E5E4F1"/>
    <a:srgbClr val="999999"/>
    <a:srgbClr val="B9B8BD"/>
    <a:srgbClr val="B4AFBF"/>
    <a:srgbClr val="483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4"/>
    <p:restoredTop sz="79906" autoAdjust="0"/>
  </p:normalViewPr>
  <p:slideViewPr>
    <p:cSldViewPr snapToGrid="0">
      <p:cViewPr varScale="1">
        <p:scale>
          <a:sx n="50" d="100"/>
          <a:sy n="50" d="100"/>
        </p:scale>
        <p:origin x="1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12.fntdata"/><Relationship Id="rId7" Type="http://schemas.openxmlformats.org/officeDocument/2006/relationships/slide" Target="slides/slide2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Yussuff" userId="9349b568-9b0c-4a07-942a-1f9b52f52208" providerId="ADAL" clId="{A84E94ED-2F22-474B-976D-B9DB26CCDDCA}"/>
    <pc:docChg chg="undo custSel modSld">
      <pc:chgData name="Angela Yussuff" userId="9349b568-9b0c-4a07-942a-1f9b52f52208" providerId="ADAL" clId="{A84E94ED-2F22-474B-976D-B9DB26CCDDCA}" dt="2026-02-09T11:13:35.424" v="37" actId="1038"/>
      <pc:docMkLst>
        <pc:docMk/>
      </pc:docMkLst>
      <pc:sldChg chg="modSp mod">
        <pc:chgData name="Angela Yussuff" userId="9349b568-9b0c-4a07-942a-1f9b52f52208" providerId="ADAL" clId="{A84E94ED-2F22-474B-976D-B9DB26CCDDCA}" dt="2026-02-09T11:13:35.424" v="37" actId="1038"/>
        <pc:sldMkLst>
          <pc:docMk/>
          <pc:sldMk cId="4229742299" sldId="484"/>
        </pc:sldMkLst>
        <pc:spChg chg="mod">
          <ac:chgData name="Angela Yussuff" userId="9349b568-9b0c-4a07-942a-1f9b52f52208" providerId="ADAL" clId="{A84E94ED-2F22-474B-976D-B9DB26CCDDCA}" dt="2026-02-09T11:13:08.383" v="12" actId="20577"/>
          <ac:spMkLst>
            <pc:docMk/>
            <pc:sldMk cId="4229742299" sldId="484"/>
            <ac:spMk id="51" creationId="{26FE7545-39FF-21C7-F509-494A22DF1609}"/>
          </ac:spMkLst>
        </pc:spChg>
        <pc:spChg chg="mod">
          <ac:chgData name="Angela Yussuff" userId="9349b568-9b0c-4a07-942a-1f9b52f52208" providerId="ADAL" clId="{A84E94ED-2F22-474B-976D-B9DB26CCDDCA}" dt="2026-02-09T11:13:35.424" v="37" actId="1038"/>
          <ac:spMkLst>
            <pc:docMk/>
            <pc:sldMk cId="4229742299" sldId="484"/>
            <ac:spMk id="181" creationId="{001C73E1-7AB7-9419-6F19-5F5DEAD44058}"/>
          </ac:spMkLst>
        </pc:spChg>
        <pc:spChg chg="mod">
          <ac:chgData name="Angela Yussuff" userId="9349b568-9b0c-4a07-942a-1f9b52f52208" providerId="ADAL" clId="{A84E94ED-2F22-474B-976D-B9DB26CCDDCA}" dt="2026-02-09T11:13:35.424" v="37" actId="1038"/>
          <ac:spMkLst>
            <pc:docMk/>
            <pc:sldMk cId="4229742299" sldId="484"/>
            <ac:spMk id="183" creationId="{D5BEB05A-F4C6-2694-EE76-1020F84D1CA9}"/>
          </ac:spMkLst>
        </pc:spChg>
        <pc:spChg chg="mod">
          <ac:chgData name="Angela Yussuff" userId="9349b568-9b0c-4a07-942a-1f9b52f52208" providerId="ADAL" clId="{A84E94ED-2F22-474B-976D-B9DB26CCDDCA}" dt="2026-02-09T11:13:35.424" v="37" actId="1038"/>
          <ac:spMkLst>
            <pc:docMk/>
            <pc:sldMk cId="4229742299" sldId="484"/>
            <ac:spMk id="197" creationId="{A2584709-1023-4952-9E9F-3F4683124B92}"/>
          </ac:spMkLst>
        </pc:spChg>
        <pc:grpChg chg="mod">
          <ac:chgData name="Angela Yussuff" userId="9349b568-9b0c-4a07-942a-1f9b52f52208" providerId="ADAL" clId="{A84E94ED-2F22-474B-976D-B9DB26CCDDCA}" dt="2026-02-09T11:13:35.424" v="37" actId="1038"/>
          <ac:grpSpMkLst>
            <pc:docMk/>
            <pc:sldMk cId="4229742299" sldId="484"/>
            <ac:grpSpMk id="30" creationId="{6340D5B3-D953-C4C9-10C4-829434C0B53B}"/>
          </ac:grpSpMkLst>
        </pc:grpChg>
        <pc:graphicFrameChg chg="modGraphic">
          <ac:chgData name="Angela Yussuff" userId="9349b568-9b0c-4a07-942a-1f9b52f52208" providerId="ADAL" clId="{A84E94ED-2F22-474B-976D-B9DB26CCDDCA}" dt="2026-02-09T11:13:22.691" v="16" actId="14100"/>
          <ac:graphicFrameMkLst>
            <pc:docMk/>
            <pc:sldMk cId="4229742299" sldId="484"/>
            <ac:graphicFrameMk id="178" creationId="{9805C655-75BD-78B4-A054-387FC7C823CC}"/>
          </ac:graphicFrameMkLst>
        </pc:graphicFrameChg>
        <pc:cxnChg chg="mod">
          <ac:chgData name="Angela Yussuff" userId="9349b568-9b0c-4a07-942a-1f9b52f52208" providerId="ADAL" clId="{A84E94ED-2F22-474B-976D-B9DB26CCDDCA}" dt="2026-02-09T11:13:32.004" v="28" actId="1038"/>
          <ac:cxnSpMkLst>
            <pc:docMk/>
            <pc:sldMk cId="4229742299" sldId="484"/>
            <ac:cxnSpMk id="358" creationId="{99BA1302-6C59-7CC1-832A-A68742F7E574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042433-7471-4BF9-9454-362971E083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0426AA-D9C7-4D34-926F-EEDA1CC247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B0CAA-05EE-4C9B-87E1-B84DD3F9BCC4}" type="datetimeFigureOut">
              <a:rPr lang="en-GB" smtClean="0"/>
              <a:t>09/02/2026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AA67F-0E09-493E-B802-2C4BF9A8D3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0010E-F8C8-404A-82FF-B1A0AE7B82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F0B46-7623-4305-AEF1-309F386B26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46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D3110-32D0-4452-834B-9411AA728368}" type="datetimeFigureOut">
              <a:rPr lang="en-GB" smtClean="0"/>
              <a:t>09/02/2026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F7F3D-A76E-462C-91BC-6AD2B2EFE72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3135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Images: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>
                <a:solidFill>
                  <a:srgbClr val="494949"/>
                </a:solidFill>
                <a:effectLst/>
                <a:latin typeface="Rubik"/>
              </a:rPr>
              <a:t>All images</a:t>
            </a:r>
            <a:r>
              <a:rPr lang="en-US" b="0" i="0" dirty="0">
                <a:solidFill>
                  <a:srgbClr val="494949"/>
                </a:solidFill>
                <a:effectLst/>
                <a:latin typeface="Rubik"/>
              </a:rPr>
              <a:t> – United Learning</a:t>
            </a:r>
            <a:endParaRPr lang="en-GB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F7F3D-A76E-462C-91BC-6AD2B2EFE72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4177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i="0" dirty="0"/>
              <a:t>Images: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>
                <a:solidFill>
                  <a:srgbClr val="494949"/>
                </a:solidFill>
                <a:effectLst/>
                <a:latin typeface="Rubik"/>
              </a:rPr>
              <a:t>All images</a:t>
            </a:r>
            <a:r>
              <a:rPr lang="en-US" b="0" i="0" dirty="0">
                <a:solidFill>
                  <a:srgbClr val="494949"/>
                </a:solidFill>
                <a:effectLst/>
                <a:latin typeface="Rubik"/>
              </a:rPr>
              <a:t> – United Learning</a:t>
            </a:r>
            <a:endParaRPr lang="en-GB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F7F3D-A76E-462C-91BC-6AD2B2EFE72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94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896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8D28F58-D3C9-4831-A6A2-45D69F5FF99D}"/>
              </a:ext>
            </a:extLst>
          </p:cNvPr>
          <p:cNvGrpSpPr/>
          <p:nvPr userDrawn="1"/>
        </p:nvGrpSpPr>
        <p:grpSpPr>
          <a:xfrm>
            <a:off x="8354347" y="-9236"/>
            <a:ext cx="1065321" cy="748952"/>
            <a:chOff x="8354346" y="-8675"/>
            <a:chExt cx="1065321" cy="74895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62ACE61-AEFC-4173-A16A-57A130848E54}"/>
                </a:ext>
              </a:extLst>
            </p:cNvPr>
            <p:cNvSpPr/>
            <p:nvPr userDrawn="1"/>
          </p:nvSpPr>
          <p:spPr>
            <a:xfrm rot="16200000">
              <a:off x="8512531" y="-166860"/>
              <a:ext cx="748952" cy="1065321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836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96871" y="6308188"/>
                  </a:lnTo>
                  <a:cubicBezTo>
                    <a:pt x="8500702" y="4275028"/>
                    <a:pt x="8504532" y="2241867"/>
                    <a:pt x="8508363" y="208707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15CFFFD-D24F-4D34-9237-D76083B5D294}"/>
                </a:ext>
              </a:extLst>
            </p:cNvPr>
            <p:cNvSpPr/>
            <p:nvPr userDrawn="1"/>
          </p:nvSpPr>
          <p:spPr>
            <a:xfrm>
              <a:off x="8620635" y="103977"/>
              <a:ext cx="553673" cy="55367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07D217-2AB5-46E8-9C12-4504461C9626}"/>
                </a:ext>
              </a:extLst>
            </p:cNvPr>
            <p:cNvSpPr/>
            <p:nvPr userDrawn="1"/>
          </p:nvSpPr>
          <p:spPr>
            <a:xfrm>
              <a:off x="8620635" y="103819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FDACAE-FFCA-4540-B02E-7784428003E3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14A73F-E4AA-4E4C-905C-FB87F1B61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B060402020202020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1734D1-3106-4445-B7AC-84163551E6AB}"/>
              </a:ext>
            </a:extLst>
          </p:cNvPr>
          <p:cNvSpPr/>
          <p:nvPr userDrawn="1"/>
        </p:nvSpPr>
        <p:spPr>
          <a:xfrm rot="5400000">
            <a:off x="6451393" y="3108852"/>
            <a:ext cx="6583334" cy="353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Subtitle 8">
            <a:extLst>
              <a:ext uri="{FF2B5EF4-FFF2-40B4-BE49-F238E27FC236}">
                <a16:creationId xmlns:a16="http://schemas.microsoft.com/office/drawing/2014/main" id="{8A174F1D-FF00-467F-86DC-6D2DDB3AA919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 dirty="0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 dirty="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AB1A25C-E1E5-3095-F229-538C1722CE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474" y="168761"/>
            <a:ext cx="363996" cy="43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1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8">
            <a:extLst>
              <a:ext uri="{FF2B5EF4-FFF2-40B4-BE49-F238E27FC236}">
                <a16:creationId xmlns:a16="http://schemas.microsoft.com/office/drawing/2014/main" id="{43591439-98C7-4B7A-B4ED-5E7C270C2F7E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 dirty="0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 dirty="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55BF6F-F1CD-2D62-596D-FB968C2E52A0}"/>
              </a:ext>
            </a:extLst>
          </p:cNvPr>
          <p:cNvSpPr/>
          <p:nvPr userDrawn="1"/>
        </p:nvSpPr>
        <p:spPr>
          <a:xfrm rot="5400000">
            <a:off x="6449926" y="3107603"/>
            <a:ext cx="6586267" cy="353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14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 Aut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8D28F58-D3C9-4831-A6A2-45D69F5FF99D}"/>
              </a:ext>
            </a:extLst>
          </p:cNvPr>
          <p:cNvGrpSpPr/>
          <p:nvPr userDrawn="1"/>
        </p:nvGrpSpPr>
        <p:grpSpPr>
          <a:xfrm>
            <a:off x="8354347" y="-9236"/>
            <a:ext cx="1065321" cy="748952"/>
            <a:chOff x="8354346" y="-8675"/>
            <a:chExt cx="1065321" cy="74895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62ACE61-AEFC-4173-A16A-57A130848E54}"/>
                </a:ext>
              </a:extLst>
            </p:cNvPr>
            <p:cNvSpPr/>
            <p:nvPr userDrawn="1"/>
          </p:nvSpPr>
          <p:spPr>
            <a:xfrm rot="16200000">
              <a:off x="8512531" y="-166860"/>
              <a:ext cx="748952" cy="1065321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836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96871" y="6308188"/>
                  </a:lnTo>
                  <a:cubicBezTo>
                    <a:pt x="8500702" y="4275028"/>
                    <a:pt x="8504532" y="2241867"/>
                    <a:pt x="8508363" y="208707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15CFFFD-D24F-4D34-9237-D76083B5D294}"/>
                </a:ext>
              </a:extLst>
            </p:cNvPr>
            <p:cNvSpPr/>
            <p:nvPr userDrawn="1"/>
          </p:nvSpPr>
          <p:spPr>
            <a:xfrm>
              <a:off x="8620635" y="103977"/>
              <a:ext cx="553673" cy="55367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07D217-2AB5-46E8-9C12-4504461C9626}"/>
                </a:ext>
              </a:extLst>
            </p:cNvPr>
            <p:cNvSpPr/>
            <p:nvPr userDrawn="1"/>
          </p:nvSpPr>
          <p:spPr>
            <a:xfrm>
              <a:off x="8620635" y="103819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FDACAE-FFCA-4540-B02E-7784428003E3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14A73F-E4AA-4E4C-905C-FB87F1B61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B060402020202020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4" name="Subtitle 8">
            <a:extLst>
              <a:ext uri="{FF2B5EF4-FFF2-40B4-BE49-F238E27FC236}">
                <a16:creationId xmlns:a16="http://schemas.microsoft.com/office/drawing/2014/main" id="{8A174F1D-FF00-467F-86DC-6D2DDB3AA919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 dirty="0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 dirty="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AB1A25C-E1E5-3095-F229-538C1722CE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474" y="168761"/>
            <a:ext cx="363996" cy="4383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8C08F3-3943-2A97-183A-E67B871B44A6}"/>
              </a:ext>
            </a:extLst>
          </p:cNvPr>
          <p:cNvSpPr/>
          <p:nvPr userDrawn="1"/>
        </p:nvSpPr>
        <p:spPr>
          <a:xfrm rot="5400000">
            <a:off x="6522419" y="3174221"/>
            <a:ext cx="6581973" cy="22122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72A5E7-274A-395E-21EF-898BCF9C39B3}"/>
              </a:ext>
            </a:extLst>
          </p:cNvPr>
          <p:cNvSpPr/>
          <p:nvPr userDrawn="1"/>
        </p:nvSpPr>
        <p:spPr>
          <a:xfrm rot="5400000">
            <a:off x="6522420" y="3174221"/>
            <a:ext cx="6581973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52FCB5-446D-0733-0A9B-FCCF1C282FC0}"/>
              </a:ext>
            </a:extLst>
          </p:cNvPr>
          <p:cNvSpPr/>
          <p:nvPr userDrawn="1"/>
        </p:nvSpPr>
        <p:spPr>
          <a:xfrm rot="5400000">
            <a:off x="6522419" y="3174221"/>
            <a:ext cx="6581973" cy="22122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342892-55FB-9368-26D2-BCCAB8498DF7}"/>
              </a:ext>
            </a:extLst>
          </p:cNvPr>
          <p:cNvSpPr/>
          <p:nvPr userDrawn="1"/>
        </p:nvSpPr>
        <p:spPr>
          <a:xfrm rot="5400000">
            <a:off x="8654183" y="907292"/>
            <a:ext cx="2186362" cy="353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74B38B-CDEB-E7E9-CFAB-C61D409A7331}"/>
              </a:ext>
            </a:extLst>
          </p:cNvPr>
          <p:cNvSpPr txBox="1"/>
          <p:nvPr userDrawn="1"/>
        </p:nvSpPr>
        <p:spPr>
          <a:xfrm rot="16200000">
            <a:off x="8651557" y="914667"/>
            <a:ext cx="2186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tx1"/>
                </a:solidFill>
                <a:latin typeface="ABeeZee" panose="020B0604020202020204" charset="0"/>
              </a:rPr>
              <a:t>Year [X]: Autumn</a:t>
            </a:r>
            <a:endParaRPr lang="en-GB" sz="1600" b="1" dirty="0">
              <a:solidFill>
                <a:schemeClr val="tx1"/>
              </a:solidFill>
              <a:latin typeface="ABeeZe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971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 Sp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8D28F58-D3C9-4831-A6A2-45D69F5FF99D}"/>
              </a:ext>
            </a:extLst>
          </p:cNvPr>
          <p:cNvGrpSpPr/>
          <p:nvPr userDrawn="1"/>
        </p:nvGrpSpPr>
        <p:grpSpPr>
          <a:xfrm>
            <a:off x="8354347" y="-9236"/>
            <a:ext cx="1065321" cy="748952"/>
            <a:chOff x="8354346" y="-8675"/>
            <a:chExt cx="1065321" cy="74895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62ACE61-AEFC-4173-A16A-57A130848E54}"/>
                </a:ext>
              </a:extLst>
            </p:cNvPr>
            <p:cNvSpPr/>
            <p:nvPr userDrawn="1"/>
          </p:nvSpPr>
          <p:spPr>
            <a:xfrm rot="16200000">
              <a:off x="8512531" y="-166860"/>
              <a:ext cx="748952" cy="1065321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836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96871" y="6308188"/>
                  </a:lnTo>
                  <a:cubicBezTo>
                    <a:pt x="8500702" y="4275028"/>
                    <a:pt x="8504532" y="2241867"/>
                    <a:pt x="8508363" y="208707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15CFFFD-D24F-4D34-9237-D76083B5D294}"/>
                </a:ext>
              </a:extLst>
            </p:cNvPr>
            <p:cNvSpPr/>
            <p:nvPr userDrawn="1"/>
          </p:nvSpPr>
          <p:spPr>
            <a:xfrm>
              <a:off x="8620635" y="103977"/>
              <a:ext cx="553673" cy="55367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07D217-2AB5-46E8-9C12-4504461C9626}"/>
                </a:ext>
              </a:extLst>
            </p:cNvPr>
            <p:cNvSpPr/>
            <p:nvPr userDrawn="1"/>
          </p:nvSpPr>
          <p:spPr>
            <a:xfrm>
              <a:off x="8620635" y="103819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FDACAE-FFCA-4540-B02E-7784428003E3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14A73F-E4AA-4E4C-905C-FB87F1B61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B060402020202020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4" name="Subtitle 8">
            <a:extLst>
              <a:ext uri="{FF2B5EF4-FFF2-40B4-BE49-F238E27FC236}">
                <a16:creationId xmlns:a16="http://schemas.microsoft.com/office/drawing/2014/main" id="{8A174F1D-FF00-467F-86DC-6D2DDB3AA919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 dirty="0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 dirty="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AB1A25C-E1E5-3095-F229-538C1722CE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474" y="168761"/>
            <a:ext cx="363996" cy="4383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8C08F3-3943-2A97-183A-E67B871B44A6}"/>
              </a:ext>
            </a:extLst>
          </p:cNvPr>
          <p:cNvSpPr/>
          <p:nvPr userDrawn="1"/>
        </p:nvSpPr>
        <p:spPr>
          <a:xfrm rot="5400000">
            <a:off x="6522419" y="3174221"/>
            <a:ext cx="6581973" cy="22122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3A1988-4C35-1646-0209-E52E4FEE75E3}"/>
              </a:ext>
            </a:extLst>
          </p:cNvPr>
          <p:cNvSpPr/>
          <p:nvPr userDrawn="1"/>
        </p:nvSpPr>
        <p:spPr>
          <a:xfrm rot="5400000">
            <a:off x="6522420" y="3174221"/>
            <a:ext cx="6581973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4F10F7-E3A0-A6F7-FA9B-8FB2751E03F1}"/>
              </a:ext>
            </a:extLst>
          </p:cNvPr>
          <p:cNvSpPr/>
          <p:nvPr userDrawn="1"/>
        </p:nvSpPr>
        <p:spPr>
          <a:xfrm rot="5400000">
            <a:off x="6522419" y="3174221"/>
            <a:ext cx="6581973" cy="22122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66D1E3-517B-A2C7-25E7-EFA7F731BDC9}"/>
              </a:ext>
            </a:extLst>
          </p:cNvPr>
          <p:cNvSpPr/>
          <p:nvPr userDrawn="1"/>
        </p:nvSpPr>
        <p:spPr>
          <a:xfrm rot="5400000">
            <a:off x="8660258" y="3094868"/>
            <a:ext cx="2194560" cy="353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DED0D-BC10-9BE0-198A-7320E31B6494}"/>
              </a:ext>
            </a:extLst>
          </p:cNvPr>
          <p:cNvSpPr txBox="1"/>
          <p:nvPr userDrawn="1"/>
        </p:nvSpPr>
        <p:spPr>
          <a:xfrm rot="16200000">
            <a:off x="8652632" y="3102243"/>
            <a:ext cx="2194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tx1"/>
                </a:solidFill>
                <a:latin typeface="ABeeZee" panose="020B0604020202020204" charset="0"/>
              </a:rPr>
              <a:t>Year [X]: Spring</a:t>
            </a:r>
            <a:endParaRPr lang="en-GB" sz="1600" b="1" dirty="0">
              <a:solidFill>
                <a:schemeClr val="tx1"/>
              </a:solidFill>
              <a:latin typeface="ABeeZe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01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 S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8D28F58-D3C9-4831-A6A2-45D69F5FF99D}"/>
              </a:ext>
            </a:extLst>
          </p:cNvPr>
          <p:cNvGrpSpPr/>
          <p:nvPr userDrawn="1"/>
        </p:nvGrpSpPr>
        <p:grpSpPr>
          <a:xfrm>
            <a:off x="8354347" y="-9236"/>
            <a:ext cx="1065321" cy="748952"/>
            <a:chOff x="8354346" y="-8675"/>
            <a:chExt cx="1065321" cy="74895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62ACE61-AEFC-4173-A16A-57A130848E54}"/>
                </a:ext>
              </a:extLst>
            </p:cNvPr>
            <p:cNvSpPr/>
            <p:nvPr userDrawn="1"/>
          </p:nvSpPr>
          <p:spPr>
            <a:xfrm rot="16200000">
              <a:off x="8512531" y="-166860"/>
              <a:ext cx="748952" cy="1065321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836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96871" y="6308188"/>
                  </a:lnTo>
                  <a:cubicBezTo>
                    <a:pt x="8500702" y="4275028"/>
                    <a:pt x="8504532" y="2241867"/>
                    <a:pt x="8508363" y="208707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15CFFFD-D24F-4D34-9237-D76083B5D294}"/>
                </a:ext>
              </a:extLst>
            </p:cNvPr>
            <p:cNvSpPr/>
            <p:nvPr userDrawn="1"/>
          </p:nvSpPr>
          <p:spPr>
            <a:xfrm>
              <a:off x="8620635" y="103977"/>
              <a:ext cx="553673" cy="55367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07D217-2AB5-46E8-9C12-4504461C9626}"/>
                </a:ext>
              </a:extLst>
            </p:cNvPr>
            <p:cNvSpPr/>
            <p:nvPr userDrawn="1"/>
          </p:nvSpPr>
          <p:spPr>
            <a:xfrm>
              <a:off x="8620635" y="103819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FDACAE-FFCA-4540-B02E-7784428003E3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14A73F-E4AA-4E4C-905C-FB87F1B61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B060402020202020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4" name="Subtitle 8">
            <a:extLst>
              <a:ext uri="{FF2B5EF4-FFF2-40B4-BE49-F238E27FC236}">
                <a16:creationId xmlns:a16="http://schemas.microsoft.com/office/drawing/2014/main" id="{8A174F1D-FF00-467F-86DC-6D2DDB3AA919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 dirty="0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 dirty="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AB1A25C-E1E5-3095-F229-538C1722CE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474" y="168761"/>
            <a:ext cx="363996" cy="4383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8C08F3-3943-2A97-183A-E67B871B44A6}"/>
              </a:ext>
            </a:extLst>
          </p:cNvPr>
          <p:cNvSpPr/>
          <p:nvPr userDrawn="1"/>
        </p:nvSpPr>
        <p:spPr>
          <a:xfrm rot="5400000">
            <a:off x="6522419" y="3174221"/>
            <a:ext cx="6581973" cy="22122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3A1988-4C35-1646-0209-E52E4FEE75E3}"/>
              </a:ext>
            </a:extLst>
          </p:cNvPr>
          <p:cNvSpPr/>
          <p:nvPr userDrawn="1"/>
        </p:nvSpPr>
        <p:spPr>
          <a:xfrm rot="5400000">
            <a:off x="6522420" y="3174221"/>
            <a:ext cx="6581973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4F10F7-E3A0-A6F7-FA9B-8FB2751E03F1}"/>
              </a:ext>
            </a:extLst>
          </p:cNvPr>
          <p:cNvSpPr/>
          <p:nvPr userDrawn="1"/>
        </p:nvSpPr>
        <p:spPr>
          <a:xfrm rot="5400000">
            <a:off x="6522419" y="3174221"/>
            <a:ext cx="6581973" cy="22122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0CD5BE-0CC7-C964-13DD-A9D6444FD772}"/>
              </a:ext>
            </a:extLst>
          </p:cNvPr>
          <p:cNvSpPr/>
          <p:nvPr userDrawn="1"/>
        </p:nvSpPr>
        <p:spPr>
          <a:xfrm rot="5400000">
            <a:off x="8656291" y="5300551"/>
            <a:ext cx="2202489" cy="353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 dirty="0">
              <a:latin typeface="ABeeZee" panose="020B0604020202020204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5D4B74-9317-12CC-D5C7-23BB953BB2D8}"/>
              </a:ext>
            </a:extLst>
          </p:cNvPr>
          <p:cNvSpPr txBox="1"/>
          <p:nvPr userDrawn="1"/>
        </p:nvSpPr>
        <p:spPr>
          <a:xfrm rot="16200000">
            <a:off x="8652632" y="5328563"/>
            <a:ext cx="2194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tx1"/>
                </a:solidFill>
                <a:latin typeface="ABeeZee" panose="020B0604020202020204" charset="0"/>
              </a:rPr>
              <a:t>Year [X]: Summer</a:t>
            </a:r>
            <a:endParaRPr lang="en-GB" sz="1600" b="1" dirty="0">
              <a:solidFill>
                <a:schemeClr val="tx1"/>
              </a:solidFill>
              <a:latin typeface="ABeeZe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8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A7E4AB-284A-9FAD-5D81-D3947C793E48}"/>
              </a:ext>
            </a:extLst>
          </p:cNvPr>
          <p:cNvSpPr/>
          <p:nvPr userDrawn="1"/>
        </p:nvSpPr>
        <p:spPr>
          <a:xfrm>
            <a:off x="49939" y="279647"/>
            <a:ext cx="6203769" cy="410012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0AD36F-9F47-93E7-68DA-9D31B04EC20F}"/>
              </a:ext>
            </a:extLst>
          </p:cNvPr>
          <p:cNvSpPr/>
          <p:nvPr userDrawn="1"/>
        </p:nvSpPr>
        <p:spPr>
          <a:xfrm>
            <a:off x="49939" y="50141"/>
            <a:ext cx="9806122" cy="6528212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E6A53E-99FE-A687-A6B5-360D0D4A5C39}"/>
              </a:ext>
            </a:extLst>
          </p:cNvPr>
          <p:cNvGrpSpPr/>
          <p:nvPr userDrawn="1"/>
        </p:nvGrpSpPr>
        <p:grpSpPr>
          <a:xfrm>
            <a:off x="-746166" y="6217602"/>
            <a:ext cx="1555380" cy="1321435"/>
            <a:chOff x="-746166" y="6217602"/>
            <a:chExt cx="1555380" cy="1321435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5DBE3411-C1D7-86A2-0A20-2E651C6D6FF9}"/>
                </a:ext>
              </a:extLst>
            </p:cNvPr>
            <p:cNvSpPr/>
            <p:nvPr userDrawn="1"/>
          </p:nvSpPr>
          <p:spPr>
            <a:xfrm>
              <a:off x="-746166" y="6217602"/>
              <a:ext cx="1555380" cy="1321435"/>
            </a:xfrm>
            <a:prstGeom prst="arc">
              <a:avLst>
                <a:gd name="adj1" fmla="val 16252508"/>
                <a:gd name="adj2" fmla="val 20226505"/>
              </a:avLst>
            </a:prstGeom>
            <a:solidFill>
              <a:sysClr val="window" lastClr="FFFFFF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B8BE7F-5AB1-2D98-875E-543856FE6B4A}"/>
                </a:ext>
              </a:extLst>
            </p:cNvPr>
            <p:cNvSpPr/>
            <p:nvPr userDrawn="1"/>
          </p:nvSpPr>
          <p:spPr>
            <a:xfrm>
              <a:off x="6125" y="6227445"/>
              <a:ext cx="45719" cy="876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D9C042-77C2-0EB6-F1E0-1B462CE63F93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8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bg1"/>
          </a:solidFill>
          <a:latin typeface="ABeeZee" panose="020B060402020202020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9E67B62-9F08-42F6-8135-B253C57580AD}"/>
              </a:ext>
            </a:extLst>
          </p:cNvPr>
          <p:cNvSpPr/>
          <p:nvPr userDrawn="1"/>
        </p:nvSpPr>
        <p:spPr>
          <a:xfrm>
            <a:off x="0" y="0"/>
            <a:ext cx="9921315" cy="6858000"/>
          </a:xfrm>
          <a:custGeom>
            <a:avLst/>
            <a:gdLst>
              <a:gd name="connsiteX0" fmla="*/ 0 w 9921315"/>
              <a:gd name="connsiteY0" fmla="*/ 0 h 6858000"/>
              <a:gd name="connsiteX1" fmla="*/ 9921315 w 9921315"/>
              <a:gd name="connsiteY1" fmla="*/ 0 h 6858000"/>
              <a:gd name="connsiteX2" fmla="*/ 9921315 w 9921315"/>
              <a:gd name="connsiteY2" fmla="*/ 6858000 h 6858000"/>
              <a:gd name="connsiteX3" fmla="*/ 0 w 9921315"/>
              <a:gd name="connsiteY3" fmla="*/ 6858000 h 6858000"/>
              <a:gd name="connsiteX4" fmla="*/ 0 w 9921315"/>
              <a:gd name="connsiteY4" fmla="*/ 0 h 6858000"/>
              <a:gd name="connsiteX5" fmla="*/ 94716 w 9921315"/>
              <a:gd name="connsiteY5" fmla="*/ 92308 h 6858000"/>
              <a:gd name="connsiteX6" fmla="*/ 94716 w 9921315"/>
              <a:gd name="connsiteY6" fmla="*/ 6771640 h 6858000"/>
              <a:gd name="connsiteX7" fmla="*/ 9811285 w 9921315"/>
              <a:gd name="connsiteY7" fmla="*/ 6771640 h 6858000"/>
              <a:gd name="connsiteX8" fmla="*/ 9811285 w 9921315"/>
              <a:gd name="connsiteY8" fmla="*/ 92308 h 6858000"/>
              <a:gd name="connsiteX9" fmla="*/ 94716 w 9921315"/>
              <a:gd name="connsiteY9" fmla="*/ 92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1315" h="6858000">
                <a:moveTo>
                  <a:pt x="0" y="0"/>
                </a:moveTo>
                <a:lnTo>
                  <a:pt x="9921315" y="0"/>
                </a:lnTo>
                <a:lnTo>
                  <a:pt x="992131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4716" y="92308"/>
                </a:moveTo>
                <a:lnTo>
                  <a:pt x="94716" y="6771640"/>
                </a:lnTo>
                <a:lnTo>
                  <a:pt x="9811285" y="6771640"/>
                </a:lnTo>
                <a:lnTo>
                  <a:pt x="9811285" y="92308"/>
                </a:lnTo>
                <a:lnTo>
                  <a:pt x="94716" y="92308"/>
                </a:lnTo>
                <a:close/>
              </a:path>
            </a:pathLst>
          </a:custGeom>
          <a:solidFill>
            <a:srgbClr val="C2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3D9D60-35E7-4DD1-9362-5CC11EFD1459}"/>
              </a:ext>
            </a:extLst>
          </p:cNvPr>
          <p:cNvSpPr/>
          <p:nvPr userDrawn="1"/>
        </p:nvSpPr>
        <p:spPr>
          <a:xfrm rot="10800000">
            <a:off x="292963" y="6567595"/>
            <a:ext cx="9631878" cy="2975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dirty="0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29CE7C-04F8-43ED-804F-2456F7A4ECBC}"/>
              </a:ext>
            </a:extLst>
          </p:cNvPr>
          <p:cNvCxnSpPr>
            <a:cxnSpLocks/>
          </p:cNvCxnSpPr>
          <p:nvPr userDrawn="1"/>
        </p:nvCxnSpPr>
        <p:spPr>
          <a:xfrm>
            <a:off x="47610" y="6530513"/>
            <a:ext cx="9858390" cy="0"/>
          </a:xfrm>
          <a:prstGeom prst="line">
            <a:avLst/>
          </a:prstGeom>
          <a:ln w="88900"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26CF58C-35B7-4ACA-9825-902E71CDE024}"/>
              </a:ext>
            </a:extLst>
          </p:cNvPr>
          <p:cNvSpPr txBox="1">
            <a:spLocks/>
          </p:cNvSpPr>
          <p:nvPr userDrawn="1"/>
        </p:nvSpPr>
        <p:spPr>
          <a:xfrm>
            <a:off x="2026583" y="6594683"/>
            <a:ext cx="5852834" cy="27031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kern="1200">
                <a:ln w="12700">
                  <a:solidFill>
                    <a:srgbClr val="565656"/>
                  </a:solidFill>
                </a:ln>
                <a:solidFill>
                  <a:srgbClr val="565656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>
                <a:ln w="12700">
                  <a:noFill/>
                </a:ln>
                <a:solidFill>
                  <a:schemeClr val="bg2"/>
                </a:solidFill>
              </a:rPr>
              <a:t>Teacher Pack  |  Geography  |  Year 7  |  Spring 1 |  </a:t>
            </a:r>
            <a:r>
              <a:rPr lang="en-US" sz="900" b="1" dirty="0">
                <a:ln w="12700">
                  <a:noFill/>
                </a:ln>
                <a:solidFill>
                  <a:schemeClr val="accent1"/>
                </a:solidFill>
              </a:rPr>
              <a:t>Unit title </a:t>
            </a:r>
            <a:endParaRPr lang="en-GB" sz="900" b="1" dirty="0">
              <a:ln w="12700">
                <a:noFill/>
              </a:ln>
              <a:solidFill>
                <a:schemeClr val="accent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43F0249-84CA-4B40-8804-94DB2F65435D}"/>
              </a:ext>
            </a:extLst>
          </p:cNvPr>
          <p:cNvGrpSpPr/>
          <p:nvPr userDrawn="1"/>
        </p:nvGrpSpPr>
        <p:grpSpPr>
          <a:xfrm>
            <a:off x="-636252" y="6270116"/>
            <a:ext cx="1260323" cy="1192859"/>
            <a:chOff x="-2681662" y="4062078"/>
            <a:chExt cx="2019221" cy="1911133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C896CECD-A647-464D-81EC-D38BFAE0CB48}"/>
                </a:ext>
              </a:extLst>
            </p:cNvPr>
            <p:cNvSpPr/>
            <p:nvPr userDrawn="1"/>
          </p:nvSpPr>
          <p:spPr>
            <a:xfrm>
              <a:off x="-2681662" y="4062078"/>
              <a:ext cx="2019221" cy="1911133"/>
            </a:xfrm>
            <a:prstGeom prst="arc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EEA78AC-65D9-4545-82DA-EF2FDADF97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708"/>
            <a:stretch/>
          </p:blipFill>
          <p:spPr>
            <a:xfrm>
              <a:off x="-1586015" y="4352552"/>
              <a:ext cx="731916" cy="588654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AC45D1-8A1B-2FE6-98EA-07500312C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7" y="103235"/>
            <a:ext cx="8543925" cy="524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6B593-A629-3962-1B97-99ADA71BB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627458"/>
            <a:ext cx="8543925" cy="1382430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3" r:id="rId3"/>
    <p:sldLayoutId id="2147483674" r:id="rId4"/>
    <p:sldLayoutId id="214748367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bg1"/>
          </a:solidFill>
          <a:latin typeface="ABeeZee" panose="020B0604020202020204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bg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7">
            <a:extLst>
              <a:ext uri="{FF2B5EF4-FFF2-40B4-BE49-F238E27FC236}">
                <a16:creationId xmlns:a16="http://schemas.microsoft.com/office/drawing/2014/main" id="{3226F330-C32B-B575-15CD-80A2CD275029}"/>
              </a:ext>
            </a:extLst>
          </p:cNvPr>
          <p:cNvSpPr txBox="1">
            <a:spLocks/>
          </p:cNvSpPr>
          <p:nvPr/>
        </p:nvSpPr>
        <p:spPr>
          <a:xfrm>
            <a:off x="88357" y="189262"/>
            <a:ext cx="5876025" cy="574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spc="100" dirty="0">
                <a:solidFill>
                  <a:schemeClr val="bg1"/>
                </a:solidFill>
                <a:effectLst/>
                <a:latin typeface="Abeezee"/>
                <a:ea typeface="Andika"/>
                <a:cs typeface="Andika"/>
              </a:rPr>
              <a:t>Cells and organisation</a:t>
            </a:r>
            <a:endParaRPr lang="en-GB" sz="900" dirty="0">
              <a:solidFill>
                <a:schemeClr val="bg1"/>
              </a:solidFill>
              <a:effectLst/>
              <a:latin typeface="ABeeZee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ubtitle 8">
            <a:extLst>
              <a:ext uri="{FF2B5EF4-FFF2-40B4-BE49-F238E27FC236}">
                <a16:creationId xmlns:a16="http://schemas.microsoft.com/office/drawing/2014/main" id="{B80E4E46-877F-7519-3B72-96346A4F77E9}"/>
              </a:ext>
            </a:extLst>
          </p:cNvPr>
          <p:cNvSpPr txBox="1">
            <a:spLocks/>
          </p:cNvSpPr>
          <p:nvPr/>
        </p:nvSpPr>
        <p:spPr>
          <a:xfrm>
            <a:off x="2239200" y="6576695"/>
            <a:ext cx="7666800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 dirty="0">
                <a:solidFill>
                  <a:schemeClr val="tx1">
                    <a:lumMod val="50000"/>
                  </a:schemeClr>
                </a:solidFill>
                <a:effectLst/>
                <a:latin typeface="ABeeZee"/>
                <a:ea typeface="Calibri" panose="020F0502020204030204" pitchFamily="34" charset="0"/>
                <a:cs typeface="Times New Roman" panose="02020603050405020304" pitchFamily="18" charset="0"/>
              </a:rPr>
              <a:t>Science | 7.03 – Cells and organisation | Knowledge </a:t>
            </a:r>
            <a:r>
              <a:rPr lang="en-US" sz="1000" dirty="0">
                <a:solidFill>
                  <a:schemeClr val="tx1">
                    <a:lumMod val="50000"/>
                  </a:schemeClr>
                </a:solidFill>
                <a:latin typeface="ABeeZee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000" kern="1200" dirty="0">
                <a:solidFill>
                  <a:schemeClr val="tx1">
                    <a:lumMod val="50000"/>
                  </a:schemeClr>
                </a:solidFill>
                <a:effectLst/>
                <a:latin typeface="ABeeZee"/>
                <a:ea typeface="Calibri" panose="020F0502020204030204" pitchFamily="34" charset="0"/>
                <a:cs typeface="Times New Roman" panose="02020603050405020304" pitchFamily="18" charset="0"/>
              </a:rPr>
              <a:t>rganiser</a:t>
            </a:r>
            <a:endParaRPr lang="en-GB" sz="1100" dirty="0">
              <a:solidFill>
                <a:schemeClr val="tx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CE44CB-2AB8-9F45-9B84-73748F0CB843}"/>
              </a:ext>
            </a:extLst>
          </p:cNvPr>
          <p:cNvSpPr txBox="1"/>
          <p:nvPr/>
        </p:nvSpPr>
        <p:spPr>
          <a:xfrm>
            <a:off x="164607" y="839613"/>
            <a:ext cx="5130304" cy="261610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The seven common processes of living organisms​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6EA109F7-ECFF-BA14-28B2-69EC06362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827604"/>
              </p:ext>
            </p:extLst>
          </p:nvPr>
        </p:nvGraphicFramePr>
        <p:xfrm>
          <a:off x="164609" y="1215431"/>
          <a:ext cx="5130302" cy="20726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32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75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Process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Definition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5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m</a:t>
                      </a:r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ovement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moving itself or its parts to change position or 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75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r</a:t>
                      </a:r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eproduction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producing offspring of the same kind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75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s</a:t>
                      </a:r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ensitivity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sensing and responding to changes in their surroundings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2880199"/>
                  </a:ext>
                </a:extLst>
              </a:tr>
              <a:tr h="25475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g</a:t>
                      </a:r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rowth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increasing in size and repairing parts that are damaged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1718328"/>
                  </a:ext>
                </a:extLst>
              </a:tr>
              <a:tr h="25475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r</a:t>
                      </a:r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espiration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using oxygen and glucose (a sugar) to provide energy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687324"/>
                  </a:ext>
                </a:extLst>
              </a:tr>
              <a:tr h="25475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e</a:t>
                      </a:r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xcretion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removal of waste substances that are no longer needed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0441161"/>
                  </a:ext>
                </a:extLst>
              </a:tr>
              <a:tr h="25475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n</a:t>
                      </a:r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utrition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using food or other nutrients like water to stay alive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9887771"/>
                  </a:ext>
                </a:extLst>
              </a:tr>
            </a:tbl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6E920489-9186-6831-FD9E-7E13DD97B33B}"/>
              </a:ext>
            </a:extLst>
          </p:cNvPr>
          <p:cNvSpPr txBox="1"/>
          <p:nvPr/>
        </p:nvSpPr>
        <p:spPr>
          <a:xfrm>
            <a:off x="164608" y="3495074"/>
            <a:ext cx="4181048" cy="259317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The parts of the microscope</a:t>
            </a: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80CF04B-AA46-F452-5C0F-CB143F6E0648}"/>
              </a:ext>
            </a:extLst>
          </p:cNvPr>
          <p:cNvGrpSpPr/>
          <p:nvPr/>
        </p:nvGrpSpPr>
        <p:grpSpPr>
          <a:xfrm>
            <a:off x="164607" y="3892217"/>
            <a:ext cx="4229215" cy="2397859"/>
            <a:chOff x="122761" y="3936589"/>
            <a:chExt cx="4830239" cy="2397859"/>
          </a:xfrm>
        </p:grpSpPr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3FB51350-D282-A526-C694-06FB37764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673" b="98910" l="479" r="99681">
                          <a14:foregroundMark x1="13469" y1="87022" x2="11102" y2="11838"/>
                          <a14:foregroundMark x1="11102" y1="11838" x2="24521" y2="8879"/>
                          <a14:foregroundMark x1="24521" y1="8879" x2="80511" y2="16822"/>
                          <a14:foregroundMark x1="80511" y1="16822" x2="84984" y2="34424"/>
                          <a14:foregroundMark x1="84984" y1="34424" x2="79872" y2="78349"/>
                          <a14:foregroundMark x1="79872" y1="78349" x2="55112" y2="96573"/>
                          <a14:foregroundMark x1="55112" y1="96573" x2="28459" y2="94450"/>
                          <a14:foregroundMark x1="1198" y1="11838" x2="921" y2="87087"/>
                          <a14:foregroundMark x1="32827" y1="8879" x2="94489" y2="10125"/>
                          <a14:foregroundMark x1="94489" y1="10125" x2="94249" y2="98442"/>
                          <a14:foregroundMark x1="41853" y1="40343" x2="51757" y2="71807"/>
                          <a14:foregroundMark x1="94569" y1="14330" x2="94888" y2="72430"/>
                          <a14:foregroundMark x1="95847" y1="17913" x2="95847" y2="45171"/>
                          <a14:foregroundMark x1="97364" y1="13084" x2="99840" y2="99065"/>
                          <a14:foregroundMark x1="12700" y1="47040" x2="58067" y2="38318"/>
                          <a14:foregroundMark x1="58067" y1="38318" x2="79073" y2="57477"/>
                          <a14:foregroundMark x1="79073" y1="57477" x2="51198" y2="68224"/>
                          <a14:foregroundMark x1="51198" y1="68224" x2="29952" y2="54984"/>
                          <a14:foregroundMark x1="29952" y1="54984" x2="32109" y2="16978"/>
                          <a14:foregroundMark x1="32109" y1="16978" x2="46645" y2="4673"/>
                          <a14:foregroundMark x1="46645" y1="4673" x2="63898" y2="39564"/>
                          <a14:foregroundMark x1="63898" y1="39564" x2="55032" y2="63396"/>
                          <a14:foregroundMark x1="55032" y1="63396" x2="34984" y2="70717"/>
                          <a14:foregroundMark x1="34984" y1="70717" x2="20847" y2="60592"/>
                          <a14:foregroundMark x1="20847" y1="60592" x2="24920" y2="32243"/>
                          <a14:foregroundMark x1="24920" y1="32243" x2="42412" y2="18536"/>
                          <a14:foregroundMark x1="42412" y1="18536" x2="52796" y2="47508"/>
                          <a14:foregroundMark x1="52796" y1="47508" x2="50399" y2="73676"/>
                          <a14:foregroundMark x1="50399" y1="73676" x2="28035" y2="80062"/>
                          <a14:foregroundMark x1="28035" y1="80062" x2="15256" y2="55763"/>
                          <a14:foregroundMark x1="15256" y1="55763" x2="23962" y2="21340"/>
                          <a14:foregroundMark x1="23962" y1="21340" x2="38339" y2="16044"/>
                          <a14:foregroundMark x1="38339" y1="16044" x2="44728" y2="50156"/>
                          <a14:foregroundMark x1="44728" y1="50156" x2="40575" y2="59657"/>
                          <a14:foregroundMark x1="21965" y1="6386" x2="3674" y2="6386"/>
                          <a14:foregroundMark x1="9297" y1="85135" x2="479" y2="84735"/>
                          <a14:foregroundMark x1="10515" y1="85190" x2="10030" y2="85168"/>
                          <a14:foregroundMark x1="479" y1="84735" x2="10623" y2="83489"/>
                          <a14:foregroundMark x1="10623" y1="83489" x2="12380" y2="84579"/>
                          <a14:foregroundMark x1="26198" y1="82555" x2="13978" y2="82399"/>
                          <a14:backgroundMark x1="240" y1="98442" x2="11262" y2="92679"/>
                          <a14:backgroundMark x1="11262" y1="92679" x2="1358" y2="90031"/>
                          <a14:backgroundMark x1="1358" y1="90031" x2="11901" y2="90343"/>
                          <a14:backgroundMark x1="11901" y1="90343" x2="2476" y2="99377"/>
                          <a14:backgroundMark x1="2476" y1="99377" x2="15256" y2="98287"/>
                          <a14:backgroundMark x1="15256" y1="98287" x2="559" y2="88785"/>
                          <a14:backgroundMark x1="799" y1="94860" x2="9665" y2="86604"/>
                          <a14:backgroundMark x1="9665" y1="86604" x2="17252" y2="99533"/>
                          <a14:backgroundMark x1="17252" y1="99533" x2="7827" y2="88941"/>
                          <a14:backgroundMark x1="7827" y1="88941" x2="17891" y2="89564"/>
                          <a14:backgroundMark x1="17891" y1="89564" x2="27636" y2="96417"/>
                          <a14:backgroundMark x1="27636" y1="96417" x2="15895" y2="99221"/>
                          <a14:backgroundMark x1="15895" y1="99221" x2="26677" y2="98442"/>
                          <a14:backgroundMark x1="26677" y1="98442" x2="1597" y2="89720"/>
                          <a14:backgroundMark x1="160" y1="89408" x2="1358" y2="94081"/>
                          <a14:backgroundMark x1="1278" y1="96573" x2="1757" y2="99844"/>
                          <a14:backgroundMark x1="21406" y1="93925" x2="18610" y2="93925"/>
                          <a14:backgroundMark x1="1198" y1="99065" x2="240" y2="99533"/>
                        </a14:backgroundRemoval>
                      </a14:imgEffect>
                    </a14:imgLayer>
                  </a14:imgProps>
                </a:ext>
              </a:extLst>
            </a:blip>
            <a:srcRect t="3189"/>
            <a:stretch/>
          </p:blipFill>
          <p:spPr>
            <a:xfrm>
              <a:off x="122761" y="3936589"/>
              <a:ext cx="4830239" cy="23978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44A2A70B-73F4-AEC0-7C71-13458A6D0B7D}"/>
                </a:ext>
              </a:extLst>
            </p:cNvPr>
            <p:cNvSpPr txBox="1"/>
            <p:nvPr/>
          </p:nvSpPr>
          <p:spPr>
            <a:xfrm>
              <a:off x="122761" y="3993290"/>
              <a:ext cx="1300991" cy="29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eyepiece lens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33373E9-2B4B-A3C0-6ADD-3A6A98E6701A}"/>
                </a:ext>
              </a:extLst>
            </p:cNvPr>
            <p:cNvSpPr txBox="1"/>
            <p:nvPr/>
          </p:nvSpPr>
          <p:spPr>
            <a:xfrm>
              <a:off x="122761" y="5097444"/>
              <a:ext cx="1300991" cy="29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stage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BD2EFDA4-1A95-5678-CA10-28200DE12C65}"/>
                </a:ext>
              </a:extLst>
            </p:cNvPr>
            <p:cNvSpPr txBox="1"/>
            <p:nvPr/>
          </p:nvSpPr>
          <p:spPr>
            <a:xfrm>
              <a:off x="122761" y="5618287"/>
              <a:ext cx="1300991" cy="29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light source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F68B7CC3-4E11-9B95-2E78-F480F0FACBD4}"/>
                </a:ext>
              </a:extLst>
            </p:cNvPr>
            <p:cNvSpPr txBox="1"/>
            <p:nvPr/>
          </p:nvSpPr>
          <p:spPr>
            <a:xfrm>
              <a:off x="3560249" y="4888345"/>
              <a:ext cx="1300991" cy="29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objective lens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8DC27EA-4A41-805A-E861-F0BAAEBFA635}"/>
                </a:ext>
              </a:extLst>
            </p:cNvPr>
            <p:cNvSpPr txBox="1"/>
            <p:nvPr/>
          </p:nvSpPr>
          <p:spPr>
            <a:xfrm>
              <a:off x="3560249" y="5286485"/>
              <a:ext cx="1300991" cy="154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coarse focus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52A58AFA-9EAF-B8D0-4F52-2EB76F4A9487}"/>
                </a:ext>
              </a:extLst>
            </p:cNvPr>
            <p:cNvSpPr txBox="1"/>
            <p:nvPr/>
          </p:nvSpPr>
          <p:spPr>
            <a:xfrm>
              <a:off x="3587145" y="5590173"/>
              <a:ext cx="1300991" cy="29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fine focus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B7D5821A-4303-2FAB-F1C3-00A7010086AC}"/>
              </a:ext>
            </a:extLst>
          </p:cNvPr>
          <p:cNvSpPr txBox="1"/>
          <p:nvPr/>
        </p:nvSpPr>
        <p:spPr>
          <a:xfrm>
            <a:off x="4393823" y="3846635"/>
            <a:ext cx="25367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1" indent="-2286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Turn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objective lens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to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lowest magnification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.</a:t>
            </a:r>
          </a:p>
          <a:p>
            <a:pPr marL="228600" marR="0" lvl="1" indent="-2286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Secure the slide on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stage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 using the clips.</a:t>
            </a:r>
          </a:p>
          <a:p>
            <a:pPr marL="228600" marR="0" lvl="1" indent="-2286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Move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stage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 up to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objective lens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by turning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coarse</a:t>
            </a:r>
            <a:r>
              <a:rPr lang="en-US" sz="1100" b="1" dirty="0">
                <a:solidFill>
                  <a:schemeClr val="bg1"/>
                </a:solidFill>
                <a:latin typeface="ABeeZee"/>
              </a:rPr>
              <a:t>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focus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.</a:t>
            </a:r>
          </a:p>
          <a:p>
            <a:pPr marL="228600" marR="0" lvl="1" indent="-2286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Look down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eyepiece lens,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 and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move the stage away</a:t>
            </a:r>
            <a:r>
              <a:rPr lang="en-US" sz="1100" dirty="0">
                <a:solidFill>
                  <a:schemeClr val="bg1"/>
                </a:solidFill>
                <a:latin typeface="ABeeZee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by turning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coarse focus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.</a:t>
            </a:r>
          </a:p>
          <a:p>
            <a:pPr marL="228600" marR="0" lvl="1" indent="-2286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To make the image sharper and clearer, turn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fine focus.</a:t>
            </a:r>
          </a:p>
          <a:p>
            <a:pPr marL="228600" marR="0" lvl="1" indent="-2286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Rotate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objective lens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to get a higher magnification. </a:t>
            </a:r>
          </a:p>
          <a:p>
            <a:pPr marL="228600" marR="0" lvl="1" indent="-22860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100" dirty="0">
              <a:solidFill>
                <a:schemeClr val="bg1"/>
              </a:solidFill>
              <a:latin typeface="ABeeZee"/>
            </a:endParaRPr>
          </a:p>
          <a:p>
            <a:pPr marL="0" marR="0" lvl="1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100" dirty="0">
                <a:solidFill>
                  <a:schemeClr val="bg1"/>
                </a:solidFill>
                <a:latin typeface="ABeeZee"/>
              </a:rPr>
              <a:t> </a:t>
            </a:r>
            <a:endParaRPr lang="en-US" sz="1100" b="1" dirty="0">
              <a:solidFill>
                <a:schemeClr val="bg1"/>
              </a:solidFill>
              <a:latin typeface="ABeeZee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C88100-2E67-5F90-D58D-C92DD3B65052}"/>
              </a:ext>
            </a:extLst>
          </p:cNvPr>
          <p:cNvSpPr txBox="1"/>
          <p:nvPr/>
        </p:nvSpPr>
        <p:spPr>
          <a:xfrm>
            <a:off x="7089511" y="3494513"/>
            <a:ext cx="2651881" cy="261610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Rules for scientific drawings of cells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D326AA-7E1D-AE71-7D57-992A4BC17D9E}"/>
              </a:ext>
            </a:extLst>
          </p:cNvPr>
          <p:cNvGrpSpPr/>
          <p:nvPr/>
        </p:nvGrpSpPr>
        <p:grpSpPr>
          <a:xfrm>
            <a:off x="7123223" y="3768151"/>
            <a:ext cx="1884127" cy="1686748"/>
            <a:chOff x="4558549" y="1173748"/>
            <a:chExt cx="6397302" cy="509364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7A30E2D-B6FF-886C-E8EA-163928B2A7EB}"/>
                </a:ext>
              </a:extLst>
            </p:cNvPr>
            <p:cNvGrpSpPr/>
            <p:nvPr/>
          </p:nvGrpSpPr>
          <p:grpSpPr>
            <a:xfrm>
              <a:off x="4558549" y="1173748"/>
              <a:ext cx="6397302" cy="5093640"/>
              <a:chOff x="371210" y="1399652"/>
              <a:chExt cx="7345300" cy="5093640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CE01567-BAC5-118F-9A5F-61A1C6CA5B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04794" y="2869671"/>
                <a:ext cx="6179293" cy="1875860"/>
              </a:xfrm>
              <a:prstGeom prst="rect">
                <a:avLst/>
              </a:prstGeom>
            </p:spPr>
          </p:pic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30F21B9-3F74-BD68-8CD0-846EA22268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835" y="2614727"/>
                <a:ext cx="0" cy="581715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CEC73B4-171D-B80F-28C5-EB3C90F678BE}"/>
                  </a:ext>
                </a:extLst>
              </p:cNvPr>
              <p:cNvSpPr txBox="1"/>
              <p:nvPr/>
            </p:nvSpPr>
            <p:spPr>
              <a:xfrm>
                <a:off x="863725" y="1399652"/>
                <a:ext cx="5788135" cy="8895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1" i="0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rPr>
                  <a:t>Drawing of onion cells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2A2F97D-563B-00D9-87EF-2FC28A0BE2F9}"/>
                  </a:ext>
                </a:extLst>
              </p:cNvPr>
              <p:cNvSpPr txBox="1"/>
              <p:nvPr/>
            </p:nvSpPr>
            <p:spPr>
              <a:xfrm>
                <a:off x="371210" y="1948784"/>
                <a:ext cx="2425992" cy="8895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rPr>
                  <a:t>nucleus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F6C7DEA-BEB0-B5D4-E866-EEA622BB4B60}"/>
                  </a:ext>
                </a:extLst>
              </p:cNvPr>
              <p:cNvSpPr txBox="1"/>
              <p:nvPr/>
            </p:nvSpPr>
            <p:spPr>
              <a:xfrm>
                <a:off x="3753181" y="5603756"/>
                <a:ext cx="3963329" cy="8895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rPr>
                  <a:t>10 x 40 = x400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C35E4E1-93C7-DD73-2298-449EA7EFBAA7}"/>
                  </a:ext>
                </a:extLst>
              </p:cNvPr>
              <p:cNvSpPr/>
              <p:nvPr/>
            </p:nvSpPr>
            <p:spPr>
              <a:xfrm>
                <a:off x="453574" y="1534885"/>
                <a:ext cx="7240099" cy="4949481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E9007E0-A0C8-0738-FD24-88178467F644}"/>
                </a:ext>
              </a:extLst>
            </p:cNvPr>
            <p:cNvCxnSpPr>
              <a:cxnSpLocks/>
            </p:cNvCxnSpPr>
            <p:nvPr/>
          </p:nvCxnSpPr>
          <p:spPr>
            <a:xfrm>
              <a:off x="6543259" y="4390404"/>
              <a:ext cx="0" cy="517838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3C9B9F-B0A5-5DE9-B609-944C4BB6103F}"/>
                </a:ext>
              </a:extLst>
            </p:cNvPr>
            <p:cNvSpPr txBox="1"/>
            <p:nvPr/>
          </p:nvSpPr>
          <p:spPr>
            <a:xfrm>
              <a:off x="5737308" y="4782749"/>
              <a:ext cx="3533456" cy="889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GB" sz="1100" dirty="0">
                  <a:solidFill>
                    <a:schemeClr val="bg1"/>
                  </a:solidFill>
                </a:rPr>
                <a:t>cell membrane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C969BCA-2A58-458E-16B9-D9677EF0D74E}"/>
                </a:ext>
              </a:extLst>
            </p:cNvPr>
            <p:cNvCxnSpPr>
              <a:cxnSpLocks/>
            </p:cNvCxnSpPr>
            <p:nvPr/>
          </p:nvCxnSpPr>
          <p:spPr>
            <a:xfrm>
              <a:off x="9292867" y="3528784"/>
              <a:ext cx="0" cy="543518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8184CF-A72C-B099-F0DF-43ADFAB53919}"/>
                </a:ext>
              </a:extLst>
            </p:cNvPr>
            <p:cNvSpPr txBox="1"/>
            <p:nvPr/>
          </p:nvSpPr>
          <p:spPr>
            <a:xfrm>
              <a:off x="8752316" y="4019652"/>
              <a:ext cx="2183645" cy="889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GB" sz="1100" dirty="0">
                  <a:solidFill>
                    <a:schemeClr val="bg1"/>
                  </a:solidFill>
                </a:rPr>
                <a:t>cell wall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DB92650-AB0C-A731-114F-43554DB432A5}"/>
                </a:ext>
              </a:extLst>
            </p:cNvPr>
            <p:cNvCxnSpPr>
              <a:cxnSpLocks/>
            </p:cNvCxnSpPr>
            <p:nvPr/>
          </p:nvCxnSpPr>
          <p:spPr>
            <a:xfrm>
              <a:off x="8897273" y="2388823"/>
              <a:ext cx="0" cy="597506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5E1141C-B02D-121F-D8EA-02BA26E67328}"/>
                </a:ext>
              </a:extLst>
            </p:cNvPr>
            <p:cNvSpPr txBox="1"/>
            <p:nvPr/>
          </p:nvSpPr>
          <p:spPr>
            <a:xfrm>
              <a:off x="7960112" y="1685260"/>
              <a:ext cx="2608182" cy="889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GB" sz="1100" dirty="0">
                  <a:solidFill>
                    <a:schemeClr val="bg1"/>
                  </a:solidFill>
                </a:rPr>
                <a:t>cytoplasm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2335943-C8D1-1BE7-90C5-BFD125FD37E6}"/>
              </a:ext>
            </a:extLst>
          </p:cNvPr>
          <p:cNvSpPr txBox="1"/>
          <p:nvPr/>
        </p:nvSpPr>
        <p:spPr>
          <a:xfrm>
            <a:off x="7061994" y="5508496"/>
            <a:ext cx="33702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smooth continuous lines</a:t>
            </a:r>
          </a:p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large, with the same proportions</a:t>
            </a:r>
          </a:p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stippling</a:t>
            </a:r>
          </a:p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a few cells</a:t>
            </a:r>
          </a:p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title and label</a:t>
            </a:r>
          </a:p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total magnification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1E33E28-E059-84EE-29EF-C95387A1FAEA}"/>
              </a:ext>
            </a:extLst>
          </p:cNvPr>
          <p:cNvSpPr txBox="1"/>
          <p:nvPr/>
        </p:nvSpPr>
        <p:spPr>
          <a:xfrm>
            <a:off x="4423318" y="3492781"/>
            <a:ext cx="2575089" cy="261610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Using a microscope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164DD7E-6839-EF82-A2A6-86A93635BF50}"/>
              </a:ext>
            </a:extLst>
          </p:cNvPr>
          <p:cNvSpPr txBox="1"/>
          <p:nvPr/>
        </p:nvSpPr>
        <p:spPr>
          <a:xfrm>
            <a:off x="838782" y="6253038"/>
            <a:ext cx="32973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latin typeface="ABeeZee"/>
              </a:rPr>
              <a:t>t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otal magnification = eyepiece x objective</a:t>
            </a:r>
            <a:endParaRPr lang="en-GB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290E6E0-E5BF-DC63-1BF2-F5156AD6F6CB}"/>
              </a:ext>
            </a:extLst>
          </p:cNvPr>
          <p:cNvCxnSpPr>
            <a:cxnSpLocks/>
          </p:cNvCxnSpPr>
          <p:nvPr/>
        </p:nvCxnSpPr>
        <p:spPr>
          <a:xfrm>
            <a:off x="4345657" y="3484421"/>
            <a:ext cx="18446" cy="30922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D4B80DF-0C21-9BC7-0737-F8731B8F33DE}"/>
              </a:ext>
            </a:extLst>
          </p:cNvPr>
          <p:cNvCxnSpPr>
            <a:cxnSpLocks/>
          </p:cNvCxnSpPr>
          <p:nvPr/>
        </p:nvCxnSpPr>
        <p:spPr>
          <a:xfrm>
            <a:off x="4423045" y="3484421"/>
            <a:ext cx="18446" cy="30922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728DB59-83A7-F2BD-3819-910CF830107F}"/>
              </a:ext>
            </a:extLst>
          </p:cNvPr>
          <p:cNvCxnSpPr>
            <a:cxnSpLocks/>
          </p:cNvCxnSpPr>
          <p:nvPr/>
        </p:nvCxnSpPr>
        <p:spPr>
          <a:xfrm>
            <a:off x="6998407" y="3488567"/>
            <a:ext cx="18446" cy="30922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A9A2269-91D9-8938-2B7E-07342E7B2DB0}"/>
              </a:ext>
            </a:extLst>
          </p:cNvPr>
          <p:cNvCxnSpPr>
            <a:cxnSpLocks/>
          </p:cNvCxnSpPr>
          <p:nvPr/>
        </p:nvCxnSpPr>
        <p:spPr>
          <a:xfrm>
            <a:off x="7081234" y="3490260"/>
            <a:ext cx="18446" cy="30922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C532BC5-0816-025A-318F-0A4955204673}"/>
              </a:ext>
            </a:extLst>
          </p:cNvPr>
          <p:cNvGrpSpPr/>
          <p:nvPr/>
        </p:nvGrpSpPr>
        <p:grpSpPr>
          <a:xfrm>
            <a:off x="5443157" y="1208515"/>
            <a:ext cx="4298235" cy="271600"/>
            <a:chOff x="5817467" y="1095012"/>
            <a:chExt cx="3909663" cy="28238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0C497A-5A6C-492B-C04C-F46E58CEE5C3}"/>
                </a:ext>
              </a:extLst>
            </p:cNvPr>
            <p:cNvSpPr txBox="1"/>
            <p:nvPr/>
          </p:nvSpPr>
          <p:spPr>
            <a:xfrm>
              <a:off x="5817467" y="1105399"/>
              <a:ext cx="386684" cy="271998"/>
            </a:xfrm>
            <a:prstGeom prst="rect">
              <a:avLst/>
            </a:prstGeom>
            <a:solidFill>
              <a:srgbClr val="FFFFEF"/>
            </a:solidFill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cell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DC89202-282F-840A-113B-D2504405AE31}"/>
                </a:ext>
              </a:extLst>
            </p:cNvPr>
            <p:cNvSpPr txBox="1"/>
            <p:nvPr/>
          </p:nvSpPr>
          <p:spPr>
            <a:xfrm>
              <a:off x="6639622" y="1105398"/>
              <a:ext cx="650387" cy="271998"/>
            </a:xfrm>
            <a:prstGeom prst="rect">
              <a:avLst/>
            </a:prstGeom>
            <a:solidFill>
              <a:srgbClr val="FFFFEF"/>
            </a:solidFill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tissue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AEB0679-90D6-1948-05B3-59ECF6B7AE68}"/>
                </a:ext>
              </a:extLst>
            </p:cNvPr>
            <p:cNvSpPr txBox="1"/>
            <p:nvPr/>
          </p:nvSpPr>
          <p:spPr>
            <a:xfrm>
              <a:off x="7650126" y="1095012"/>
              <a:ext cx="525202" cy="271998"/>
            </a:xfrm>
            <a:prstGeom prst="rect">
              <a:avLst/>
            </a:prstGeom>
            <a:solidFill>
              <a:srgbClr val="FFFFEF"/>
            </a:solidFill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organ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DCC66D-0300-7830-74C3-37ABADAF2B9C}"/>
                </a:ext>
              </a:extLst>
            </p:cNvPr>
            <p:cNvSpPr txBox="1"/>
            <p:nvPr/>
          </p:nvSpPr>
          <p:spPr>
            <a:xfrm>
              <a:off x="8535447" y="1098482"/>
              <a:ext cx="1191683" cy="271998"/>
            </a:xfrm>
            <a:prstGeom prst="rect">
              <a:avLst/>
            </a:prstGeom>
            <a:solidFill>
              <a:srgbClr val="FFFFEF"/>
            </a:solidFill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organ system</a:t>
              </a:r>
            </a:p>
          </p:txBody>
        </p:sp>
        <p:sp>
          <p:nvSpPr>
            <p:cNvPr id="59" name="Right Arrow 58">
              <a:extLst>
                <a:ext uri="{FF2B5EF4-FFF2-40B4-BE49-F238E27FC236}">
                  <a16:creationId xmlns:a16="http://schemas.microsoft.com/office/drawing/2014/main" id="{D27BC3B0-B365-DE76-C416-08292D7FAB89}"/>
                </a:ext>
              </a:extLst>
            </p:cNvPr>
            <p:cNvSpPr/>
            <p:nvPr/>
          </p:nvSpPr>
          <p:spPr>
            <a:xfrm>
              <a:off x="8265201" y="1174530"/>
              <a:ext cx="214782" cy="116046"/>
            </a:xfrm>
            <a:prstGeom prst="rightArrow">
              <a:avLst/>
            </a:prstGeom>
            <a:solidFill>
              <a:srgbClr val="4E83BE"/>
            </a:solidFill>
            <a:ln w="12700" cap="flat" cmpd="sng" algn="ctr">
              <a:solidFill>
                <a:srgbClr val="4E83BE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  <p:sp>
          <p:nvSpPr>
            <p:cNvPr id="60" name="Right Arrow 59">
              <a:extLst>
                <a:ext uri="{FF2B5EF4-FFF2-40B4-BE49-F238E27FC236}">
                  <a16:creationId xmlns:a16="http://schemas.microsoft.com/office/drawing/2014/main" id="{9B724F28-6078-827F-4218-578733839625}"/>
                </a:ext>
              </a:extLst>
            </p:cNvPr>
            <p:cNvSpPr/>
            <p:nvPr/>
          </p:nvSpPr>
          <p:spPr>
            <a:xfrm>
              <a:off x="7357462" y="1164157"/>
              <a:ext cx="214782" cy="116046"/>
            </a:xfrm>
            <a:prstGeom prst="rightArrow">
              <a:avLst/>
            </a:prstGeom>
            <a:solidFill>
              <a:srgbClr val="4E83BE"/>
            </a:solidFill>
            <a:ln w="12700" cap="flat" cmpd="sng" algn="ctr">
              <a:solidFill>
                <a:srgbClr val="4E83BE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  <p:sp>
          <p:nvSpPr>
            <p:cNvPr id="61" name="Right Arrow 60">
              <a:extLst>
                <a:ext uri="{FF2B5EF4-FFF2-40B4-BE49-F238E27FC236}">
                  <a16:creationId xmlns:a16="http://schemas.microsoft.com/office/drawing/2014/main" id="{FF991346-80DA-F640-4AC4-BF1732D1AB41}"/>
                </a:ext>
              </a:extLst>
            </p:cNvPr>
            <p:cNvSpPr/>
            <p:nvPr/>
          </p:nvSpPr>
          <p:spPr>
            <a:xfrm>
              <a:off x="6316825" y="1178180"/>
              <a:ext cx="214782" cy="116046"/>
            </a:xfrm>
            <a:prstGeom prst="rightArrow">
              <a:avLst/>
            </a:prstGeom>
            <a:solidFill>
              <a:srgbClr val="4E83BE"/>
            </a:solidFill>
            <a:ln w="12700" cap="flat" cmpd="sng" algn="ctr">
              <a:solidFill>
                <a:srgbClr val="4E83BE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</p:grpSp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C1B9BF62-90B2-19EB-7BD5-9DA5B9EF8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533990"/>
              </p:ext>
            </p:extLst>
          </p:nvPr>
        </p:nvGraphicFramePr>
        <p:xfrm>
          <a:off x="5412161" y="1566901"/>
          <a:ext cx="4329230" cy="172117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785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4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103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cell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the smallest living building block of organisms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035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tissue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a group of similar cells that work together to perform a specific function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035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organ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a structure made up of different types of tissues that work together to carry out a specific function​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2880199"/>
                  </a:ext>
                </a:extLst>
              </a:tr>
              <a:tr h="470627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organ system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a group of organs that work together to perform a common function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1718328"/>
                  </a:ext>
                </a:extLst>
              </a:tr>
            </a:tbl>
          </a:graphicData>
        </a:graphic>
      </p:graphicFrame>
      <p:sp>
        <p:nvSpPr>
          <p:cNvPr id="63" name="TextBox 62">
            <a:extLst>
              <a:ext uri="{FF2B5EF4-FFF2-40B4-BE49-F238E27FC236}">
                <a16:creationId xmlns:a16="http://schemas.microsoft.com/office/drawing/2014/main" id="{578E60AD-F7E2-AFBC-E6AE-E8E52F3C09C4}"/>
              </a:ext>
            </a:extLst>
          </p:cNvPr>
          <p:cNvSpPr txBox="1"/>
          <p:nvPr/>
        </p:nvSpPr>
        <p:spPr>
          <a:xfrm>
            <a:off x="5408180" y="839612"/>
            <a:ext cx="4329230" cy="261610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Levels of organisation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498F1180-8BB5-A301-0B20-912BC29A1D3D}"/>
              </a:ext>
            </a:extLst>
          </p:cNvPr>
          <p:cNvCxnSpPr>
            <a:cxnSpLocks/>
          </p:cNvCxnSpPr>
          <p:nvPr/>
        </p:nvCxnSpPr>
        <p:spPr>
          <a:xfrm>
            <a:off x="5293411" y="831452"/>
            <a:ext cx="2558" cy="245073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5B340C56-F213-54EC-3348-97BEE5839323}"/>
              </a:ext>
            </a:extLst>
          </p:cNvPr>
          <p:cNvCxnSpPr>
            <a:cxnSpLocks/>
          </p:cNvCxnSpPr>
          <p:nvPr/>
        </p:nvCxnSpPr>
        <p:spPr>
          <a:xfrm>
            <a:off x="5406024" y="841482"/>
            <a:ext cx="9202" cy="244070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41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7">
            <a:extLst>
              <a:ext uri="{FF2B5EF4-FFF2-40B4-BE49-F238E27FC236}">
                <a16:creationId xmlns:a16="http://schemas.microsoft.com/office/drawing/2014/main" id="{3226F330-C32B-B575-15CD-80A2CD275029}"/>
              </a:ext>
            </a:extLst>
          </p:cNvPr>
          <p:cNvSpPr txBox="1">
            <a:spLocks/>
          </p:cNvSpPr>
          <p:nvPr/>
        </p:nvSpPr>
        <p:spPr>
          <a:xfrm>
            <a:off x="88357" y="189262"/>
            <a:ext cx="5876025" cy="574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spc="100" dirty="0">
                <a:solidFill>
                  <a:schemeClr val="bg1"/>
                </a:solidFill>
                <a:effectLst/>
                <a:latin typeface="Abeezee"/>
                <a:ea typeface="Andika"/>
                <a:cs typeface="Andika"/>
              </a:rPr>
              <a:t>Cells and organisation</a:t>
            </a:r>
            <a:endParaRPr lang="en-GB" sz="900" dirty="0">
              <a:solidFill>
                <a:schemeClr val="bg1"/>
              </a:solidFill>
              <a:effectLst/>
              <a:latin typeface="ABeeZee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ubtitle 8">
            <a:extLst>
              <a:ext uri="{FF2B5EF4-FFF2-40B4-BE49-F238E27FC236}">
                <a16:creationId xmlns:a16="http://schemas.microsoft.com/office/drawing/2014/main" id="{B80E4E46-877F-7519-3B72-96346A4F77E9}"/>
              </a:ext>
            </a:extLst>
          </p:cNvPr>
          <p:cNvSpPr txBox="1">
            <a:spLocks/>
          </p:cNvSpPr>
          <p:nvPr/>
        </p:nvSpPr>
        <p:spPr>
          <a:xfrm>
            <a:off x="2239200" y="6576695"/>
            <a:ext cx="7666800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 dirty="0">
                <a:solidFill>
                  <a:schemeClr val="tx1">
                    <a:lumMod val="50000"/>
                  </a:schemeClr>
                </a:solidFill>
                <a:effectLst/>
                <a:latin typeface="ABeeZee"/>
                <a:ea typeface="Calibri" panose="020F0502020204030204" pitchFamily="34" charset="0"/>
                <a:cs typeface="Times New Roman" panose="02020603050405020304" pitchFamily="18" charset="0"/>
              </a:rPr>
              <a:t>Science | 7.03 – Cells and organisation | Knowledge organiser</a:t>
            </a:r>
            <a:endParaRPr lang="en-GB" sz="1100" dirty="0">
              <a:solidFill>
                <a:schemeClr val="tx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E920489-9186-6831-FD9E-7E13DD97B33B}"/>
              </a:ext>
            </a:extLst>
          </p:cNvPr>
          <p:cNvSpPr txBox="1"/>
          <p:nvPr/>
        </p:nvSpPr>
        <p:spPr>
          <a:xfrm>
            <a:off x="212361" y="4897436"/>
            <a:ext cx="4200442" cy="261610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Needs of plants and animals for survival</a:t>
            </a:r>
          </a:p>
        </p:txBody>
      </p:sp>
      <p:graphicFrame>
        <p:nvGraphicFramePr>
          <p:cNvPr id="178" name="Table 177">
            <a:extLst>
              <a:ext uri="{FF2B5EF4-FFF2-40B4-BE49-F238E27FC236}">
                <a16:creationId xmlns:a16="http://schemas.microsoft.com/office/drawing/2014/main" id="{9805C655-75BD-78B4-A054-387FC7C82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20395"/>
              </p:ext>
            </p:extLst>
          </p:nvPr>
        </p:nvGraphicFramePr>
        <p:xfrm>
          <a:off x="148279" y="1159016"/>
          <a:ext cx="4974898" cy="176208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37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7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913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nucleus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contains the genome that controls the cell’s activities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913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cytoplasm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where the chemical reactions of the cell take place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680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mitochondria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where energy is released in respiration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2880199"/>
                  </a:ext>
                </a:extLst>
              </a:tr>
              <a:tr h="238680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cell membrane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controls which substances enter or leave the cell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1718328"/>
                  </a:ext>
                </a:extLst>
              </a:tr>
              <a:tr h="144913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vacuole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stores a watery sap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2051781"/>
                  </a:ext>
                </a:extLst>
              </a:tr>
              <a:tr h="253322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cell wall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strengthen and support the cell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4167485"/>
                  </a:ext>
                </a:extLst>
              </a:tr>
              <a:tr h="144913">
                <a:tc>
                  <a:txBody>
                    <a:bodyPr/>
                    <a:lstStyle/>
                    <a:p>
                      <a:r>
                        <a:rPr lang="en-GB" sz="1050" b="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chloroplasts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solidFill>
                            <a:schemeClr val="bg1"/>
                          </a:solidFill>
                          <a:latin typeface="ABeeZee" panose="020B0604020202020204" charset="0"/>
                        </a:rPr>
                        <a:t>where light is trapped for photosynthesis to happen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78073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AC88100-2E67-5F90-D58D-C92DD3B65052}"/>
              </a:ext>
            </a:extLst>
          </p:cNvPr>
          <p:cNvSpPr txBox="1"/>
          <p:nvPr/>
        </p:nvSpPr>
        <p:spPr>
          <a:xfrm>
            <a:off x="145065" y="839613"/>
            <a:ext cx="9599595" cy="261610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Cell organelles and their functions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40D5B3-D953-C4C9-10C4-829434C0B53B}"/>
              </a:ext>
            </a:extLst>
          </p:cNvPr>
          <p:cNvGrpSpPr/>
          <p:nvPr/>
        </p:nvGrpSpPr>
        <p:grpSpPr>
          <a:xfrm>
            <a:off x="5134946" y="1386507"/>
            <a:ext cx="4518076" cy="1296359"/>
            <a:chOff x="527673" y="1644278"/>
            <a:chExt cx="12387697" cy="4122606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F559A47-72FE-FDAC-9B3D-8760FF72D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73822" y="2011404"/>
              <a:ext cx="2593771" cy="3551377"/>
            </a:xfrm>
            <a:prstGeom prst="rect">
              <a:avLst/>
            </a:prstGeom>
          </p:spPr>
        </p:pic>
        <p:pic>
          <p:nvPicPr>
            <p:cNvPr id="32" name="Picture 31" descr="A blue cell with pink and purple bacteria&#10;&#10;Description automatically generated">
              <a:extLst>
                <a:ext uri="{FF2B5EF4-FFF2-40B4-BE49-F238E27FC236}">
                  <a16:creationId xmlns:a16="http://schemas.microsoft.com/office/drawing/2014/main" id="{85555838-1611-D048-7BCA-CAF05B76A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0297" y="2386866"/>
              <a:ext cx="3405073" cy="2965709"/>
            </a:xfrm>
            <a:prstGeom prst="rect">
              <a:avLst/>
            </a:prstGeom>
          </p:spPr>
        </p:pic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655D1C0-75E8-103E-4EF5-EFC4FC558E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59629" y="2206279"/>
              <a:ext cx="1195488" cy="394557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895444E-5A46-72F1-8A14-A0F8D0D1A3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44589" y="5324866"/>
              <a:ext cx="2227631" cy="27709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13895EB-E22B-0F9E-55E2-41DBBD89EFE7}"/>
                </a:ext>
              </a:extLst>
            </p:cNvPr>
            <p:cNvCxnSpPr>
              <a:cxnSpLocks/>
            </p:cNvCxnSpPr>
            <p:nvPr/>
          </p:nvCxnSpPr>
          <p:spPr>
            <a:xfrm>
              <a:off x="5322741" y="5272050"/>
              <a:ext cx="1075699" cy="10563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91DB33C-10D0-9B62-26D8-6883CB5CF0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7344" y="4334970"/>
              <a:ext cx="1329418" cy="37101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655A8E-1C74-92C0-196C-FF7AE7CB0C80}"/>
                </a:ext>
              </a:extLst>
            </p:cNvPr>
            <p:cNvSpPr txBox="1"/>
            <p:nvPr/>
          </p:nvSpPr>
          <p:spPr>
            <a:xfrm>
              <a:off x="6535679" y="1671436"/>
              <a:ext cx="2176008" cy="937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nucleus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AAC1CC0-1253-9AC9-E700-C5CB34CC6141}"/>
                </a:ext>
              </a:extLst>
            </p:cNvPr>
            <p:cNvSpPr txBox="1"/>
            <p:nvPr/>
          </p:nvSpPr>
          <p:spPr>
            <a:xfrm>
              <a:off x="6376992" y="3768193"/>
              <a:ext cx="2593772" cy="937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cytoplasm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7E2C57-FF28-5F7E-6E52-E04923FFA8E9}"/>
                </a:ext>
              </a:extLst>
            </p:cNvPr>
            <p:cNvSpPr txBox="1"/>
            <p:nvPr/>
          </p:nvSpPr>
          <p:spPr>
            <a:xfrm>
              <a:off x="6112484" y="4829095"/>
              <a:ext cx="3688154" cy="937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cell membrane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5AD5F7F-445D-E9AA-D957-A61869A83A52}"/>
                </a:ext>
              </a:extLst>
            </p:cNvPr>
            <p:cNvSpPr txBox="1"/>
            <p:nvPr/>
          </p:nvSpPr>
          <p:spPr>
            <a:xfrm>
              <a:off x="6377247" y="2652767"/>
              <a:ext cx="3158626" cy="937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mitochondria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22409E0-4C67-EA97-1E72-D4E7483975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59629" y="3180224"/>
              <a:ext cx="848438" cy="154481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F7830A1-59ED-5459-29A5-FF6EBCAC0267}"/>
                </a:ext>
              </a:extLst>
            </p:cNvPr>
            <p:cNvCxnSpPr>
              <a:cxnSpLocks/>
            </p:cNvCxnSpPr>
            <p:nvPr/>
          </p:nvCxnSpPr>
          <p:spPr>
            <a:xfrm>
              <a:off x="8423680" y="2221785"/>
              <a:ext cx="3767373" cy="831006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1853040-4171-84F0-3D2A-A4A8949138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9377" y="3180223"/>
              <a:ext cx="1327476" cy="16619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DD6D5F6-3B8A-2DCB-8DAB-10BD70A7F5FF}"/>
                </a:ext>
              </a:extLst>
            </p:cNvPr>
            <p:cNvCxnSpPr>
              <a:cxnSpLocks/>
            </p:cNvCxnSpPr>
            <p:nvPr/>
          </p:nvCxnSpPr>
          <p:spPr>
            <a:xfrm>
              <a:off x="8741730" y="4308455"/>
              <a:ext cx="1685123" cy="473536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821E1F4-98EE-95BB-2493-37195D6BC55D}"/>
                </a:ext>
              </a:extLst>
            </p:cNvPr>
            <p:cNvCxnSpPr>
              <a:cxnSpLocks/>
            </p:cNvCxnSpPr>
            <p:nvPr/>
          </p:nvCxnSpPr>
          <p:spPr>
            <a:xfrm>
              <a:off x="3144280" y="2249873"/>
              <a:ext cx="519357" cy="208518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6468557-C336-F32C-F420-E02A2BDAA522}"/>
                </a:ext>
              </a:extLst>
            </p:cNvPr>
            <p:cNvSpPr txBox="1"/>
            <p:nvPr/>
          </p:nvSpPr>
          <p:spPr>
            <a:xfrm>
              <a:off x="991538" y="1644278"/>
              <a:ext cx="2417485" cy="937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cell wall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F2688C8-ED00-9A1B-CD1B-FB2BDD0D2CCA}"/>
                </a:ext>
              </a:extLst>
            </p:cNvPr>
            <p:cNvCxnSpPr>
              <a:cxnSpLocks/>
            </p:cNvCxnSpPr>
            <p:nvPr/>
          </p:nvCxnSpPr>
          <p:spPr>
            <a:xfrm>
              <a:off x="3108305" y="3787093"/>
              <a:ext cx="1805100" cy="14646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E81F18D-1DD1-E254-86E1-A63CDFC7B80E}"/>
                </a:ext>
              </a:extLst>
            </p:cNvPr>
            <p:cNvSpPr txBox="1"/>
            <p:nvPr/>
          </p:nvSpPr>
          <p:spPr>
            <a:xfrm>
              <a:off x="1130992" y="3229044"/>
              <a:ext cx="2062116" cy="937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vacuole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942F23F-4708-9749-1CE5-BAE05689EEE9}"/>
                </a:ext>
              </a:extLst>
            </p:cNvPr>
            <p:cNvCxnSpPr>
              <a:cxnSpLocks/>
            </p:cNvCxnSpPr>
            <p:nvPr/>
          </p:nvCxnSpPr>
          <p:spPr>
            <a:xfrm>
              <a:off x="3124629" y="4836231"/>
              <a:ext cx="980158" cy="129820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6FE7545-39FF-21C7-F509-494A22DF1609}"/>
                </a:ext>
              </a:extLst>
            </p:cNvPr>
            <p:cNvSpPr txBox="1"/>
            <p:nvPr/>
          </p:nvSpPr>
          <p:spPr>
            <a:xfrm>
              <a:off x="527673" y="4335092"/>
              <a:ext cx="2803833" cy="937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</a:rPr>
                <a:t>chloroplasts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5D92404-50A4-5B3B-AEDB-F0FE75798E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4629" y="4166833"/>
              <a:ext cx="980158" cy="669398"/>
            </a:xfrm>
            <a:prstGeom prst="line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</p:cxnSp>
      </p:grpSp>
      <p:sp>
        <p:nvSpPr>
          <p:cNvPr id="181" name="TextBox 180">
            <a:extLst>
              <a:ext uri="{FF2B5EF4-FFF2-40B4-BE49-F238E27FC236}">
                <a16:creationId xmlns:a16="http://schemas.microsoft.com/office/drawing/2014/main" id="{001C73E1-7AB7-9419-6F19-5F5DEAD44058}"/>
              </a:ext>
            </a:extLst>
          </p:cNvPr>
          <p:cNvSpPr txBox="1"/>
          <p:nvPr/>
        </p:nvSpPr>
        <p:spPr>
          <a:xfrm>
            <a:off x="8420442" y="1115183"/>
            <a:ext cx="1238489" cy="2616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kern="0" dirty="0">
                <a:solidFill>
                  <a:schemeClr val="bg1"/>
                </a:solidFill>
                <a:latin typeface="ABeeZee" panose="020B0604020202020204" charset="0"/>
              </a:rPr>
              <a:t>animal cell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BeeZee" panose="020B0604020202020204" charset="0"/>
              <a:ea typeface="+mn-ea"/>
              <a:cs typeface="+mn-cs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D5BEB05A-F4C6-2694-EE76-1020F84D1CA9}"/>
              </a:ext>
            </a:extLst>
          </p:cNvPr>
          <p:cNvSpPr txBox="1"/>
          <p:nvPr/>
        </p:nvSpPr>
        <p:spPr>
          <a:xfrm>
            <a:off x="6282839" y="1116861"/>
            <a:ext cx="894867" cy="26847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kern="0" dirty="0">
                <a:solidFill>
                  <a:schemeClr val="bg1"/>
                </a:solidFill>
                <a:latin typeface="ABeeZee" panose="020B0604020202020204" charset="0"/>
              </a:rPr>
              <a:t>plant cell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BeeZee" panose="020B0604020202020204" charset="0"/>
              <a:ea typeface="+mn-ea"/>
              <a:cs typeface="+mn-cs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703BC672-676E-6FE9-0261-500014444ADE}"/>
              </a:ext>
            </a:extLst>
          </p:cNvPr>
          <p:cNvSpPr txBox="1"/>
          <p:nvPr/>
        </p:nvSpPr>
        <p:spPr>
          <a:xfrm>
            <a:off x="4526627" y="3106398"/>
            <a:ext cx="521533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Oxygen </a:t>
            </a:r>
            <a:r>
              <a:rPr kumimoji="0" lang="en-GB" sz="1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and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 glucose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(a sugar) are needed for 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respiration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 to take place in cells, to provide energy to keep cells alive. These useful substances enter the cell by 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diffusion. </a:t>
            </a:r>
            <a:r>
              <a:rPr lang="en-GB" sz="1100" dirty="0">
                <a:solidFill>
                  <a:srgbClr val="000000"/>
                </a:solidFill>
                <a:latin typeface="ABeeZee" panose="020B0604020202020204" charset="0"/>
              </a:rPr>
              <a:t>Waste products of respiration are carbon dioxide and water. Waste products leave the cell by diffusion and need to be removed from cells to keep them alive. </a:t>
            </a:r>
            <a:endParaRPr lang="en-GB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DA44F135-EC9E-0D04-177B-4360C402B329}"/>
              </a:ext>
            </a:extLst>
          </p:cNvPr>
          <p:cNvSpPr txBox="1"/>
          <p:nvPr/>
        </p:nvSpPr>
        <p:spPr>
          <a:xfrm>
            <a:off x="130186" y="5232535"/>
            <a:ext cx="428261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Plants need, oxygen, water, light, carbon dioxide, minerals, a suitable temperature and space to grow.​</a:t>
            </a:r>
          </a:p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Animals, including humans, need water, oxygen, nutrients and the right temperature to survive.​</a:t>
            </a:r>
          </a:p>
          <a:p>
            <a:pPr marL="171450" marR="0" lvl="1" indent="-1714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solidFill>
                  <a:schemeClr val="bg1"/>
                </a:solidFill>
                <a:latin typeface="ABeeZee"/>
              </a:rPr>
              <a:t>P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lants and animals need these to keep all the cells that make them up alive and functioning properly.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A2584709-1023-4952-9E9F-3F4683124B92}"/>
              </a:ext>
            </a:extLst>
          </p:cNvPr>
          <p:cNvSpPr txBox="1"/>
          <p:nvPr/>
        </p:nvSpPr>
        <p:spPr>
          <a:xfrm>
            <a:off x="6405341" y="2760662"/>
            <a:ext cx="25209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Cells are three dimensional (3D).</a:t>
            </a:r>
          </a:p>
        </p:txBody>
      </p: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85BC5E1B-FE4F-3786-63A3-40A120ADE22B}"/>
              </a:ext>
            </a:extLst>
          </p:cNvPr>
          <p:cNvGrpSpPr/>
          <p:nvPr/>
        </p:nvGrpSpPr>
        <p:grpSpPr>
          <a:xfrm>
            <a:off x="4460033" y="4236216"/>
            <a:ext cx="5460280" cy="2375310"/>
            <a:chOff x="4101560" y="4236216"/>
            <a:chExt cx="5818753" cy="2375310"/>
          </a:xfrm>
        </p:grpSpPr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269987EE-9805-B330-1565-E462AB768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4161992" y="4575097"/>
              <a:ext cx="638374" cy="874057"/>
            </a:xfrm>
            <a:prstGeom prst="rect">
              <a:avLst/>
            </a:prstGeom>
          </p:spPr>
        </p:pic>
        <p:pic>
          <p:nvPicPr>
            <p:cNvPr id="192" name="Picture 191" descr="A diagram of a cell&#10;&#10;Description automatically generated">
              <a:extLst>
                <a:ext uri="{FF2B5EF4-FFF2-40B4-BE49-F238E27FC236}">
                  <a16:creationId xmlns:a16="http://schemas.microsoft.com/office/drawing/2014/main" id="{7342CB88-4071-B5FA-D626-87A4D09DF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39091" flipH="1">
              <a:off x="4178923" y="5690239"/>
              <a:ext cx="1218919" cy="785326"/>
            </a:xfrm>
            <a:prstGeom prst="rect">
              <a:avLst/>
            </a:prstGeom>
          </p:spPr>
        </p:pic>
        <p:pic>
          <p:nvPicPr>
            <p:cNvPr id="193" name="Picture 192">
              <a:extLst>
                <a:ext uri="{FF2B5EF4-FFF2-40B4-BE49-F238E27FC236}">
                  <a16:creationId xmlns:a16="http://schemas.microsoft.com/office/drawing/2014/main" id="{F9AFE286-0439-DD77-7E96-071ADA887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927351" flipH="1">
              <a:off x="7137581" y="4740027"/>
              <a:ext cx="1042976" cy="414266"/>
            </a:xfrm>
            <a:prstGeom prst="rect">
              <a:avLst/>
            </a:prstGeom>
          </p:spPr>
        </p:pic>
        <p:pic>
          <p:nvPicPr>
            <p:cNvPr id="194" name="Picture 193" descr="A red circle with a black background&#10;&#10;Description automatically generated">
              <a:extLst>
                <a:ext uri="{FF2B5EF4-FFF2-40B4-BE49-F238E27FC236}">
                  <a16:creationId xmlns:a16="http://schemas.microsoft.com/office/drawing/2014/main" id="{D41EF1D3-4963-DB23-9AB5-34529141E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9866" y="5684047"/>
              <a:ext cx="887806" cy="582927"/>
            </a:xfrm>
            <a:prstGeom prst="rect">
              <a:avLst/>
            </a:prstGeom>
          </p:spPr>
        </p:pic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3B0795D7-7960-A489-937E-0BDA79EECC22}"/>
                </a:ext>
              </a:extLst>
            </p:cNvPr>
            <p:cNvSpPr txBox="1"/>
            <p:nvPr/>
          </p:nvSpPr>
          <p:spPr>
            <a:xfrm>
              <a:off x="4101560" y="4236216"/>
              <a:ext cx="5643100" cy="261610"/>
            </a:xfrm>
            <a:prstGeom prst="rect">
              <a:avLst/>
            </a:prstGeom>
            <a:solidFill>
              <a:srgbClr val="3B3838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7429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eeZee" panose="020B0604020202020204" charset="0"/>
                  <a:ea typeface="+mn-ea"/>
                  <a:cs typeface="+mn-cs"/>
                </a:rPr>
                <a:t>Specialised cells are adapted to carry out a specific function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A548E68C-557E-544A-B909-C63319287529}"/>
                </a:ext>
              </a:extLst>
            </p:cNvPr>
            <p:cNvSpPr txBox="1"/>
            <p:nvPr/>
          </p:nvSpPr>
          <p:spPr>
            <a:xfrm>
              <a:off x="4800365" y="4540667"/>
              <a:ext cx="2226515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1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A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 p</a:t>
              </a:r>
              <a:r>
                <a:rPr kumimoji="0" lang="en-US" sz="1100" b="1" i="0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alisade</a:t>
              </a:r>
              <a:r>
                <a:rPr kumimoji="0" lang="en-US" sz="1100" b="1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 cell </a:t>
              </a:r>
              <a:r>
                <a:rPr kumimoji="0" lang="en-US" sz="1100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has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 lots of chloroplasts </a:t>
              </a: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that absorb light for photosynthesis and a 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column shape </a:t>
              </a: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to pack more in the leaf.</a:t>
              </a:r>
              <a:endPara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FE3F37D0-8244-6BD5-6EDD-866BE19491F3}"/>
                </a:ext>
              </a:extLst>
            </p:cNvPr>
            <p:cNvSpPr txBox="1"/>
            <p:nvPr/>
          </p:nvSpPr>
          <p:spPr>
            <a:xfrm>
              <a:off x="8163811" y="4502346"/>
              <a:ext cx="1756502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1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A 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m</a:t>
              </a:r>
              <a:r>
                <a:rPr kumimoji="0" lang="en-US" sz="1100" b="1" i="0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uscle</a:t>
              </a:r>
              <a:r>
                <a:rPr kumimoji="0" lang="en-US" sz="1100" b="1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 cell </a:t>
              </a:r>
              <a:r>
                <a:rPr kumimoji="0" lang="en-US" sz="1100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has</a:t>
              </a:r>
              <a:endPara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  <a:p>
              <a:pPr marL="0" marR="0" lvl="1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lots of mitochondria </a:t>
              </a: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to release energy for contraction.</a:t>
              </a:r>
              <a:endPara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51630219-EFE7-41AE-6A2C-2B9EC5836AD8}"/>
                </a:ext>
              </a:extLst>
            </p:cNvPr>
            <p:cNvSpPr txBox="1"/>
            <p:nvPr/>
          </p:nvSpPr>
          <p:spPr>
            <a:xfrm>
              <a:off x="8217671" y="5563176"/>
              <a:ext cx="1526988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1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A 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r</a:t>
              </a:r>
              <a:r>
                <a:rPr kumimoji="0" lang="en-US" sz="1100" b="1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ed blood cell </a:t>
              </a:r>
              <a:r>
                <a:rPr kumimoji="0" lang="en-US" sz="1100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has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 no nucleus </a:t>
              </a: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for extra space to carry more oxygen. </a:t>
              </a:r>
              <a:endPara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B83511C2-2D01-8C6B-3D84-219E115CF914}"/>
                </a:ext>
              </a:extLst>
            </p:cNvPr>
            <p:cNvSpPr txBox="1"/>
            <p:nvPr/>
          </p:nvSpPr>
          <p:spPr>
            <a:xfrm>
              <a:off x="5463930" y="5503530"/>
              <a:ext cx="1965849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1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100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A</a:t>
              </a:r>
              <a:r>
                <a:rPr kumimoji="0" lang="en-US" sz="1100" b="1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 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r</a:t>
              </a:r>
              <a:r>
                <a:rPr kumimoji="0" lang="en-US" sz="1100" b="1" i="0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oot</a:t>
              </a:r>
              <a:r>
                <a:rPr kumimoji="0" lang="en-US" sz="1100" b="1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 hair cell </a:t>
              </a:r>
              <a:r>
                <a:rPr kumimoji="0" lang="en-US" sz="1100" i="0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BeeZee"/>
                  <a:ea typeface="+mn-ea"/>
                  <a:cs typeface="+mn-cs"/>
                </a:rPr>
                <a:t>has</a:t>
              </a:r>
            </a:p>
            <a:p>
              <a:pPr marL="0" marR="0" lvl="1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a </a:t>
              </a:r>
              <a:r>
                <a:rPr lang="en-US" sz="1100" b="1" dirty="0">
                  <a:solidFill>
                    <a:schemeClr val="bg1"/>
                  </a:solidFill>
                  <a:latin typeface="ABeeZee"/>
                </a:rPr>
                <a:t>long cell membrane </a:t>
              </a:r>
              <a:r>
                <a:rPr lang="en-US" sz="1100" dirty="0">
                  <a:solidFill>
                    <a:schemeClr val="bg1"/>
                  </a:solidFill>
                  <a:latin typeface="ABeeZee"/>
                </a:rPr>
                <a:t>that provides a large surface area to absorb more water and minerals.</a:t>
              </a:r>
              <a:endPara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</p:grpSp>
      <p:sp>
        <p:nvSpPr>
          <p:cNvPr id="204" name="TextBox 203">
            <a:extLst>
              <a:ext uri="{FF2B5EF4-FFF2-40B4-BE49-F238E27FC236}">
                <a16:creationId xmlns:a16="http://schemas.microsoft.com/office/drawing/2014/main" id="{35F1D5A1-EFD2-45B7-8C3E-89F19997D80B}"/>
              </a:ext>
            </a:extLst>
          </p:cNvPr>
          <p:cNvSpPr txBox="1"/>
          <p:nvPr/>
        </p:nvSpPr>
        <p:spPr>
          <a:xfrm>
            <a:off x="145065" y="3069264"/>
            <a:ext cx="4267737" cy="261610"/>
          </a:xfrm>
          <a:prstGeom prst="rect">
            <a:avLst/>
          </a:prstGeom>
          <a:solidFill>
            <a:srgbClr val="3B3838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7429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eeZee" panose="020B0604020202020204" charset="0"/>
                <a:ea typeface="+mn-ea"/>
                <a:cs typeface="+mn-cs"/>
              </a:rPr>
              <a:t>The rate of diffusion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91DCBBDB-D892-AEEA-2F5D-8AA17985FA6A}"/>
              </a:ext>
            </a:extLst>
          </p:cNvPr>
          <p:cNvSpPr txBox="1"/>
          <p:nvPr/>
        </p:nvSpPr>
        <p:spPr>
          <a:xfrm>
            <a:off x="130187" y="3328980"/>
            <a:ext cx="432984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100" dirty="0">
                <a:solidFill>
                  <a:schemeClr val="bg1"/>
                </a:solidFill>
                <a:latin typeface="ABeeZee"/>
              </a:rPr>
              <a:t>The r</a:t>
            </a: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ate of diffusion means how fast diffusion happens. </a:t>
            </a:r>
            <a:b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</a:b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Three factors that can affect the rate of diffusion are </a:t>
            </a:r>
            <a:r>
              <a: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temperature</a:t>
            </a: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, the </a:t>
            </a:r>
            <a:r>
              <a: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concertation</a:t>
            </a: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 of particles and </a:t>
            </a:r>
            <a:r>
              <a:rPr kumimoji="0" lang="en-US" sz="11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surface area</a:t>
            </a: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.​ </a:t>
            </a:r>
          </a:p>
          <a:p>
            <a:pPr marL="171450" marR="0" lvl="1" indent="-1714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The higher the temperature, the faster the rate of diffusion. ​</a:t>
            </a:r>
          </a:p>
          <a:p>
            <a:pPr marL="171450" marR="0" lvl="1" indent="-1714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The bigger the difference in the concentration of particles, the faster the rate of diffusion. </a:t>
            </a:r>
          </a:p>
          <a:p>
            <a:pPr marL="171450" marR="0" lvl="1" indent="-1714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BeeZee"/>
                <a:ea typeface="+mn-ea"/>
                <a:cs typeface="+mn-cs"/>
              </a:rPr>
              <a:t>The larger the surface area, the faster the rate of diffusion.​ </a:t>
            </a:r>
          </a:p>
        </p:txBody>
      </p: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BBBA27D5-1677-A8BE-C572-424B8DE1325F}"/>
              </a:ext>
            </a:extLst>
          </p:cNvPr>
          <p:cNvCxnSpPr>
            <a:cxnSpLocks/>
          </p:cNvCxnSpPr>
          <p:nvPr/>
        </p:nvCxnSpPr>
        <p:spPr>
          <a:xfrm>
            <a:off x="4458900" y="2921098"/>
            <a:ext cx="11744" cy="365559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Straight Connector 357">
            <a:extLst>
              <a:ext uri="{FF2B5EF4-FFF2-40B4-BE49-F238E27FC236}">
                <a16:creationId xmlns:a16="http://schemas.microsoft.com/office/drawing/2014/main" id="{99BA1302-6C59-7CC1-832A-A68742F7E574}"/>
              </a:ext>
            </a:extLst>
          </p:cNvPr>
          <p:cNvCxnSpPr>
            <a:cxnSpLocks/>
          </p:cNvCxnSpPr>
          <p:nvPr/>
        </p:nvCxnSpPr>
        <p:spPr>
          <a:xfrm>
            <a:off x="5123177" y="1089657"/>
            <a:ext cx="0" cy="183144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74229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">
  <a:themeElements>
    <a:clrScheme name="UL Humanities (Teacher Facing)">
      <a:dk1>
        <a:srgbClr val="FFFFFF"/>
      </a:dk1>
      <a:lt1>
        <a:srgbClr val="000000"/>
      </a:lt1>
      <a:dk2>
        <a:srgbClr val="E6E6E6"/>
      </a:dk2>
      <a:lt2>
        <a:srgbClr val="565656"/>
      </a:lt2>
      <a:accent1>
        <a:srgbClr val="8262A6"/>
      </a:accent1>
      <a:accent2>
        <a:srgbClr val="D17E3F"/>
      </a:accent2>
      <a:accent3>
        <a:srgbClr val="3E9C64"/>
      </a:accent3>
      <a:accent4>
        <a:srgbClr val="4E83BE"/>
      </a:accent4>
      <a:accent5>
        <a:srgbClr val="C35993"/>
      </a:accent5>
      <a:accent6>
        <a:srgbClr val="88A442"/>
      </a:accent6>
      <a:hlink>
        <a:srgbClr val="D55D5D"/>
      </a:hlink>
      <a:folHlink>
        <a:srgbClr val="40A6B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acher Resources">
  <a:themeElements>
    <a:clrScheme name="UL Humanities (Teacher Facing)">
      <a:dk1>
        <a:srgbClr val="FFFFFF"/>
      </a:dk1>
      <a:lt1>
        <a:srgbClr val="000000"/>
      </a:lt1>
      <a:dk2>
        <a:srgbClr val="E6E6E6"/>
      </a:dk2>
      <a:lt2>
        <a:srgbClr val="565656"/>
      </a:lt2>
      <a:accent1>
        <a:srgbClr val="8262A6"/>
      </a:accent1>
      <a:accent2>
        <a:srgbClr val="D17E3F"/>
      </a:accent2>
      <a:accent3>
        <a:srgbClr val="3E9C64"/>
      </a:accent3>
      <a:accent4>
        <a:srgbClr val="4E83BE"/>
      </a:accent4>
      <a:accent5>
        <a:srgbClr val="C35993"/>
      </a:accent5>
      <a:accent6>
        <a:srgbClr val="88A442"/>
      </a:accent6>
      <a:hlink>
        <a:srgbClr val="D55D5D"/>
      </a:hlink>
      <a:folHlink>
        <a:srgbClr val="40A6BA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spcAft>
            <a:spcPts val="600"/>
          </a:spcAft>
          <a:defRPr sz="1200" dirty="0" err="1" smtClean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41a4a33-2307-4a47-a48d-ba69e7a9f362">
      <UserInfo>
        <DisplayName>Mark Stephenson</DisplayName>
        <AccountId>1172</AccountId>
        <AccountType/>
      </UserInfo>
      <UserInfo>
        <DisplayName>Jessica Quinn</DisplayName>
        <AccountId>1167</AccountId>
        <AccountType/>
      </UserInfo>
    </SharedWithUsers>
    <TaxCatchAll xmlns="041a4a33-2307-4a47-a48d-ba69e7a9f362" xsi:nil="true"/>
    <lcf76f155ced4ddcb4097134ff3c332f xmlns="53c11a96-1489-4bab-81bb-666e58b9cc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C438FA-2E06-4E57-AD4C-82C0BE8E0FA5}"/>
</file>

<file path=customXml/itemProps3.xml><?xml version="1.0" encoding="utf-8"?>
<ds:datastoreItem xmlns:ds="http://schemas.openxmlformats.org/officeDocument/2006/customXml" ds:itemID="{AF20F8DA-C4FB-4450-BACC-F5A742E79B9F}">
  <ds:schemaRefs>
    <ds:schemaRef ds:uri="http://schemas.microsoft.com/office/infopath/2007/PartnerControls"/>
    <ds:schemaRef ds:uri="http://schemas.microsoft.com/sharepoint/v3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84283a62-dbf0-4bf3-9286-04d2ea05a3ac"/>
    <ds:schemaRef ds:uri="7cdbce52-7c58-4c49-97cb-d953267058b2"/>
    <ds:schemaRef ds:uri="http://schemas.microsoft.com/office/2006/metadata/properties"/>
    <ds:schemaRef ds:uri="bdd40a26-798e-4419-82cd-8bafc402cc20"/>
    <ds:schemaRef ds:uri="eb27f817-6f62-42a5-b97e-5e5876e68540"/>
  </ds:schemaRefs>
</ds:datastoreItem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</TotalTime>
  <Words>700</Words>
  <Application>Microsoft Office PowerPoint</Application>
  <PresentationFormat>A4 Paper (210x297 mm)</PresentationFormat>
  <Paragraphs>112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Roboto</vt:lpstr>
      <vt:lpstr>ABeeZee</vt:lpstr>
      <vt:lpstr>Arial</vt:lpstr>
      <vt:lpstr>Calibri</vt:lpstr>
      <vt:lpstr>Rubik</vt:lpstr>
      <vt:lpstr>ABeeZee</vt:lpstr>
      <vt:lpstr>Title Slide</vt:lpstr>
      <vt:lpstr>Teacher 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Yussuff</dc:creator>
  <cp:lastModifiedBy>Angela Yussuff</cp:lastModifiedBy>
  <cp:revision>13</cp:revision>
  <dcterms:created xsi:type="dcterms:W3CDTF">2021-04-22T13:12:58Z</dcterms:created>
  <dcterms:modified xsi:type="dcterms:W3CDTF">2026-02-09T11:13:37Z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  <property fmtid="{D5CDD505-2E9C-101B-9397-08002B2CF9AE}" pid="4" name="Order">
    <vt:r8>12096900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